
<file path=[Content_Types].xml><?xml version="1.0" encoding="utf-8"?>
<Types xmlns="http://schemas.openxmlformats.org/package/2006/content-types"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5"/>
  </p:notesMasterIdLst>
  <p:handoutMasterIdLst>
    <p:handoutMasterId r:id="rId16"/>
  </p:handoutMasterIdLst>
  <p:sldIdLst>
    <p:sldId id="260" r:id="rId2"/>
    <p:sldId id="262" r:id="rId3"/>
    <p:sldId id="261" r:id="rId4"/>
    <p:sldId id="266" r:id="rId5"/>
    <p:sldId id="264" r:id="rId6"/>
    <p:sldId id="265" r:id="rId7"/>
    <p:sldId id="268" r:id="rId8"/>
    <p:sldId id="269" r:id="rId9"/>
    <p:sldId id="270" r:id="rId10"/>
    <p:sldId id="272" r:id="rId11"/>
    <p:sldId id="273" r:id="rId12"/>
    <p:sldId id="274" r:id="rId13"/>
    <p:sldId id="275" r:id="rId14"/>
  </p:sldIdLst>
  <p:sldSz cx="9144000" cy="6858000" type="screen4x3"/>
  <p:notesSz cx="6743700" cy="98933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746" autoAdjust="0"/>
    <p:restoredTop sz="87355" autoAdjust="0"/>
  </p:normalViewPr>
  <p:slideViewPr>
    <p:cSldViewPr snapToGrid="0">
      <p:cViewPr varScale="1">
        <p:scale>
          <a:sx n="80" d="100"/>
          <a:sy n="80" d="100"/>
        </p:scale>
        <p:origin x="1650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2588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9525" y="0"/>
            <a:ext cx="2922588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420EF64-268C-4638-9A2F-D81578213C83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398000"/>
            <a:ext cx="2922588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9525" y="9398000"/>
            <a:ext cx="2922588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4BD234-4964-4125-B3AA-ABEABDBF02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290160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2270" cy="496383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9869" y="0"/>
            <a:ext cx="2922270" cy="496383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6DD3505-4ACD-46D8-B7C5-3B319715F540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6175" y="1236663"/>
            <a:ext cx="4451350" cy="33385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4370" y="4761152"/>
            <a:ext cx="5394960" cy="3895487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96919"/>
            <a:ext cx="2922270" cy="496382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9869" y="9396919"/>
            <a:ext cx="2922270" cy="496382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02033F7A-A7A5-4B4D-AC9A-984A3F1DC19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69845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2033F7A-A7A5-4B4D-AC9A-984A3F1DC19E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872061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2033F7A-A7A5-4B4D-AC9A-984A3F1DC19E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0145926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2033F7A-A7A5-4B4D-AC9A-984A3F1DC19E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256118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2033F7A-A7A5-4B4D-AC9A-984A3F1DC19E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51735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36637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458407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6365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68725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06172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170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48584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26423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79206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26824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913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4B1FD6-0E76-429E-8BDB-39412EBD3D56}" type="datetimeFigureOut">
              <a:rPr kumimoji="1" lang="ja-JP" altLang="en-US" smtClean="0"/>
              <a:t>2015/7/19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BD1241-473E-4B5B-95D7-21782BDE4F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1846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w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kumimoji="1" lang="en-US" altLang="ja-JP" dirty="0" err="1" smtClean="0"/>
              <a:t>AutoBalancer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en-US" altLang="ja-JP" dirty="0" err="1" smtClean="0"/>
              <a:t>GaitGenerator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kumimoji="1" lang="en-US" altLang="ja-JP" dirty="0" smtClean="0"/>
              <a:t>Memo</a:t>
            </a:r>
            <a:endParaRPr kumimoji="1" lang="ja-JP" altLang="en-US" dirty="0"/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50665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Footstep overwriting (in </a:t>
            </a:r>
            <a:r>
              <a:rPr lang="en-US" altLang="ja-JP" dirty="0" err="1" smtClean="0"/>
              <a:t>A</a:t>
            </a:r>
            <a:r>
              <a:rPr kumimoji="1" lang="en-US" altLang="ja-JP" dirty="0" err="1" smtClean="0"/>
              <a:t>utoBalancer</a:t>
            </a:r>
            <a:r>
              <a:rPr kumimoji="1" lang="en-US" altLang="ja-JP" dirty="0" smtClean="0"/>
              <a:t>)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err="1" smtClean="0"/>
              <a:t>footstep_node_list</a:t>
            </a:r>
            <a:r>
              <a:rPr lang="en-US" altLang="ja-JP" dirty="0" smtClean="0"/>
              <a:t> can be overwritten.</a:t>
            </a:r>
          </a:p>
          <a:p>
            <a:pPr lvl="1"/>
            <a:r>
              <a:rPr kumimoji="1" lang="en-US" altLang="ja-JP" dirty="0" err="1" smtClean="0"/>
              <a:t>goVelocity</a:t>
            </a:r>
            <a:endParaRPr lang="en-US" altLang="ja-JP" dirty="0" smtClean="0"/>
          </a:p>
          <a:p>
            <a:pPr lvl="1"/>
            <a:r>
              <a:rPr lang="en-US" altLang="ja-JP" dirty="0" err="1" smtClean="0"/>
              <a:t>setFootsteps</a:t>
            </a:r>
            <a:r>
              <a:rPr lang="en-US" altLang="ja-JP" dirty="0"/>
              <a:t> </a:t>
            </a:r>
            <a:r>
              <a:rPr lang="en-US" altLang="ja-JP" dirty="0" smtClean="0"/>
              <a:t>(&lt;=overwriting usage)</a:t>
            </a:r>
          </a:p>
          <a:p>
            <a:pPr lvl="1"/>
            <a:r>
              <a:rPr lang="en-US" altLang="ja-JP" dirty="0" err="1" smtClean="0"/>
              <a:t>emergencyStop</a:t>
            </a:r>
            <a:endParaRPr lang="en-US" altLang="ja-JP" dirty="0" smtClean="0"/>
          </a:p>
          <a:p>
            <a:r>
              <a:rPr lang="en-US" altLang="ja-JP" dirty="0"/>
              <a:t> </a:t>
            </a:r>
            <a:r>
              <a:rPr lang="en-US" altLang="ja-JP" dirty="0" smtClean="0"/>
              <a:t>Overwrite timing is currently middle of step time.</a:t>
            </a:r>
          </a:p>
        </p:txBody>
      </p:sp>
      <p:sp>
        <p:nvSpPr>
          <p:cNvPr id="4" name="平行四辺形 3"/>
          <p:cNvSpPr/>
          <p:nvPr/>
        </p:nvSpPr>
        <p:spPr>
          <a:xfrm flipH="1">
            <a:off x="6460960" y="1474121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平行四辺形 4"/>
          <p:cNvSpPr/>
          <p:nvPr/>
        </p:nvSpPr>
        <p:spPr>
          <a:xfrm flipH="1">
            <a:off x="7901742" y="1474121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円弧 5"/>
          <p:cNvSpPr/>
          <p:nvPr/>
        </p:nvSpPr>
        <p:spPr>
          <a:xfrm>
            <a:off x="7033134" y="912386"/>
            <a:ext cx="1395664" cy="1395664"/>
          </a:xfrm>
          <a:prstGeom prst="arc">
            <a:avLst>
              <a:gd name="adj1" fmla="val 10990793"/>
              <a:gd name="adj2" fmla="val 0"/>
            </a:avLst>
          </a:prstGeom>
          <a:ln w="31750">
            <a:solidFill>
              <a:srgbClr val="FF0000"/>
            </a:solidFill>
            <a:headEnd type="triangle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3" name="直線矢印コネクタ 12"/>
          <p:cNvCxnSpPr/>
          <p:nvPr/>
        </p:nvCxnSpPr>
        <p:spPr>
          <a:xfrm flipV="1">
            <a:off x="7721268" y="989585"/>
            <a:ext cx="0" cy="263693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70409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Footstep overwriting</a:t>
            </a:r>
            <a:br>
              <a:rPr kumimoji="1" lang="en-US" altLang="ja-JP" dirty="0" smtClean="0"/>
            </a:br>
            <a:r>
              <a:rPr lang="en-US" altLang="ja-JP" dirty="0" smtClean="0"/>
              <a:t>(</a:t>
            </a:r>
            <a:r>
              <a:rPr lang="en-US" altLang="ja-JP" dirty="0" err="1" smtClean="0"/>
              <a:t>emergencyStop</a:t>
            </a:r>
            <a:r>
              <a:rPr lang="en-US" altLang="ja-JP" dirty="0" smtClean="0"/>
              <a:t> example)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altLang="ja-JP" dirty="0" smtClean="0"/>
          </a:p>
        </p:txBody>
      </p:sp>
      <p:sp>
        <p:nvSpPr>
          <p:cNvPr id="4" name="平行四辺形 3"/>
          <p:cNvSpPr/>
          <p:nvPr/>
        </p:nvSpPr>
        <p:spPr>
          <a:xfrm flipH="1">
            <a:off x="1070813" y="3002131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平行四辺形 4"/>
          <p:cNvSpPr/>
          <p:nvPr/>
        </p:nvSpPr>
        <p:spPr>
          <a:xfrm flipH="1">
            <a:off x="2511595" y="3002131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円弧 5"/>
          <p:cNvSpPr/>
          <p:nvPr/>
        </p:nvSpPr>
        <p:spPr>
          <a:xfrm>
            <a:off x="1642987" y="2440396"/>
            <a:ext cx="1395664" cy="1395664"/>
          </a:xfrm>
          <a:prstGeom prst="arc">
            <a:avLst>
              <a:gd name="adj1" fmla="val 18281539"/>
              <a:gd name="adj2" fmla="val 0"/>
            </a:avLst>
          </a:prstGeom>
          <a:ln w="31750">
            <a:solidFill>
              <a:srgbClr val="FF0000"/>
            </a:solidFill>
            <a:headEnd type="triangle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平行四辺形 7"/>
          <p:cNvSpPr/>
          <p:nvPr/>
        </p:nvSpPr>
        <p:spPr>
          <a:xfrm flipH="1">
            <a:off x="4793081" y="3002131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円弧 9"/>
          <p:cNvSpPr/>
          <p:nvPr/>
        </p:nvSpPr>
        <p:spPr>
          <a:xfrm>
            <a:off x="5365255" y="2440396"/>
            <a:ext cx="1395664" cy="1395664"/>
          </a:xfrm>
          <a:prstGeom prst="arc">
            <a:avLst>
              <a:gd name="adj1" fmla="val 10990793"/>
              <a:gd name="adj2" fmla="val 0"/>
            </a:avLst>
          </a:prstGeom>
          <a:ln w="31750">
            <a:solidFill>
              <a:srgbClr val="FF0000"/>
            </a:solidFill>
            <a:headEnd type="triangle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平行四辺形 10"/>
          <p:cNvSpPr/>
          <p:nvPr/>
        </p:nvSpPr>
        <p:spPr>
          <a:xfrm flipH="1">
            <a:off x="2105527" y="3419095"/>
            <a:ext cx="1034714" cy="216568"/>
          </a:xfrm>
          <a:prstGeom prst="parallelogram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平行四辺形 11"/>
          <p:cNvSpPr/>
          <p:nvPr/>
        </p:nvSpPr>
        <p:spPr>
          <a:xfrm flipH="1">
            <a:off x="5733723" y="3419095"/>
            <a:ext cx="1034714" cy="216568"/>
          </a:xfrm>
          <a:prstGeom prst="parallelogram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平行四辺形 13"/>
          <p:cNvSpPr/>
          <p:nvPr/>
        </p:nvSpPr>
        <p:spPr>
          <a:xfrm flipH="1">
            <a:off x="1053596" y="5625637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平行四辺形 14"/>
          <p:cNvSpPr/>
          <p:nvPr/>
        </p:nvSpPr>
        <p:spPr>
          <a:xfrm flipH="1">
            <a:off x="2494378" y="5625637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円弧 15"/>
          <p:cNvSpPr/>
          <p:nvPr/>
        </p:nvSpPr>
        <p:spPr>
          <a:xfrm>
            <a:off x="1625770" y="5063902"/>
            <a:ext cx="1395664" cy="1395664"/>
          </a:xfrm>
          <a:prstGeom prst="arc">
            <a:avLst>
              <a:gd name="adj1" fmla="val 12225824"/>
              <a:gd name="adj2" fmla="val 0"/>
            </a:avLst>
          </a:prstGeom>
          <a:ln w="31750">
            <a:solidFill>
              <a:srgbClr val="FF0000"/>
            </a:solidFill>
            <a:headEnd type="triangle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平行四辺形 16"/>
          <p:cNvSpPr/>
          <p:nvPr/>
        </p:nvSpPr>
        <p:spPr>
          <a:xfrm flipH="1">
            <a:off x="4775864" y="5625637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平行四辺形 19"/>
          <p:cNvSpPr/>
          <p:nvPr/>
        </p:nvSpPr>
        <p:spPr>
          <a:xfrm flipH="1">
            <a:off x="2088310" y="6042601"/>
            <a:ext cx="1034714" cy="216568"/>
          </a:xfrm>
          <a:prstGeom prst="parallelogram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平行四辺形 20"/>
          <p:cNvSpPr/>
          <p:nvPr/>
        </p:nvSpPr>
        <p:spPr>
          <a:xfrm flipH="1">
            <a:off x="5716506" y="6042601"/>
            <a:ext cx="1034714" cy="216568"/>
          </a:xfrm>
          <a:prstGeom prst="parallelogram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平行四辺形 21"/>
          <p:cNvSpPr/>
          <p:nvPr/>
        </p:nvSpPr>
        <p:spPr>
          <a:xfrm flipH="1">
            <a:off x="4262939" y="6019490"/>
            <a:ext cx="1034714" cy="216568"/>
          </a:xfrm>
          <a:prstGeom prst="parallelogram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円弧 18"/>
          <p:cNvSpPr/>
          <p:nvPr/>
        </p:nvSpPr>
        <p:spPr>
          <a:xfrm>
            <a:off x="4830678" y="5400785"/>
            <a:ext cx="1395664" cy="1395664"/>
          </a:xfrm>
          <a:prstGeom prst="arc">
            <a:avLst>
              <a:gd name="adj1" fmla="val 10990793"/>
              <a:gd name="adj2" fmla="val 0"/>
            </a:avLst>
          </a:prstGeom>
          <a:ln w="31750">
            <a:solidFill>
              <a:srgbClr val="FF0000"/>
            </a:solidFill>
            <a:headEnd type="triangle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平行四辺形 22"/>
          <p:cNvSpPr/>
          <p:nvPr/>
        </p:nvSpPr>
        <p:spPr>
          <a:xfrm flipH="1">
            <a:off x="6251080" y="3010819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2028339" y="3709292"/>
            <a:ext cx="47019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If early </a:t>
            </a:r>
            <a:r>
              <a:rPr lang="en-US" altLang="ja-JP" dirty="0" err="1" smtClean="0"/>
              <a:t>emergencyStop</a:t>
            </a:r>
            <a:r>
              <a:rPr lang="en-US" altLang="ja-JP" dirty="0"/>
              <a:t> </a:t>
            </a:r>
            <a:r>
              <a:rPr lang="en-US" altLang="ja-JP" dirty="0" smtClean="0"/>
              <a:t>trigger, stop in this step. </a:t>
            </a:r>
            <a:endParaRPr kumimoji="1" lang="ja-JP" altLang="en-US" dirty="0"/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1911942" y="6315086"/>
            <a:ext cx="50264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If late </a:t>
            </a:r>
            <a:r>
              <a:rPr lang="en-US" altLang="ja-JP" dirty="0" err="1" smtClean="0"/>
              <a:t>emergencyStop</a:t>
            </a:r>
            <a:r>
              <a:rPr lang="en-US" altLang="ja-JP" dirty="0" smtClean="0"/>
              <a:t> trigger, stop in the next step. </a:t>
            </a:r>
            <a:endParaRPr kumimoji="1" lang="ja-JP" altLang="en-US" dirty="0"/>
          </a:p>
        </p:txBody>
      </p:sp>
      <p:sp>
        <p:nvSpPr>
          <p:cNvPr id="25" name="稲妻 24"/>
          <p:cNvSpPr/>
          <p:nvPr/>
        </p:nvSpPr>
        <p:spPr>
          <a:xfrm>
            <a:off x="2370562" y="2292784"/>
            <a:ext cx="282065" cy="282065"/>
          </a:xfrm>
          <a:prstGeom prst="lightningBol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稲妻 25"/>
          <p:cNvSpPr/>
          <p:nvPr/>
        </p:nvSpPr>
        <p:spPr>
          <a:xfrm>
            <a:off x="1343705" y="5121738"/>
            <a:ext cx="282065" cy="282065"/>
          </a:xfrm>
          <a:prstGeom prst="lightningBol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41962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3681" y="32612"/>
            <a:ext cx="7886700" cy="1325563"/>
          </a:xfrm>
        </p:spPr>
        <p:txBody>
          <a:bodyPr>
            <a:normAutofit/>
          </a:bodyPr>
          <a:lstStyle/>
          <a:p>
            <a:r>
              <a:rPr kumimoji="1" lang="en-US" altLang="ja-JP" sz="3200" dirty="0" smtClean="0"/>
              <a:t>Footsteps</a:t>
            </a:r>
            <a:br>
              <a:rPr kumimoji="1" lang="en-US" altLang="ja-JP" sz="3200" dirty="0" smtClean="0"/>
            </a:br>
            <a:r>
              <a:rPr lang="en-US" altLang="ja-JP" sz="3200" dirty="0" smtClean="0"/>
              <a:t>(index, </a:t>
            </a:r>
            <a:r>
              <a:rPr lang="en-US" altLang="ja-JP" sz="3200" dirty="0" err="1" smtClean="0"/>
              <a:t>overwritable</a:t>
            </a:r>
            <a:r>
              <a:rPr lang="en-US" altLang="ja-JP" sz="3200" dirty="0" smtClean="0"/>
              <a:t>, remaining)</a:t>
            </a:r>
            <a:endParaRPr kumimoji="1" lang="ja-JP" altLang="en-US" sz="3200" dirty="0"/>
          </a:p>
        </p:txBody>
      </p:sp>
      <p:sp>
        <p:nvSpPr>
          <p:cNvPr id="4" name="正方形/長方形 3"/>
          <p:cNvSpPr/>
          <p:nvPr/>
        </p:nvSpPr>
        <p:spPr>
          <a:xfrm>
            <a:off x="424192" y="2480093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/>
              <a:t>0</a:t>
            </a:r>
            <a:endParaRPr kumimoji="1"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1159408" y="2480093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59201" y="3478597"/>
            <a:ext cx="9117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smtClean="0"/>
              <a:t>Input</a:t>
            </a:r>
            <a:r>
              <a:rPr lang="ja-JP" altLang="en-US" b="1" dirty="0"/>
              <a:t> </a:t>
            </a:r>
            <a:r>
              <a:rPr lang="en-US" altLang="ja-JP" b="1" dirty="0" smtClean="0"/>
              <a:t>fs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423468" y="1329721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1159407" y="1329721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/>
              <a:t>1</a:t>
            </a:r>
            <a:endParaRPr lang="en-US" altLang="ja-JP" dirty="0" smtClean="0"/>
          </a:p>
        </p:txBody>
      </p:sp>
      <p:sp>
        <p:nvSpPr>
          <p:cNvPr id="14" name="正方形/長方形 13"/>
          <p:cNvSpPr/>
          <p:nvPr/>
        </p:nvSpPr>
        <p:spPr>
          <a:xfrm>
            <a:off x="4545981" y="2512192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9" name="正方形/長方形 18"/>
          <p:cNvSpPr/>
          <p:nvPr/>
        </p:nvSpPr>
        <p:spPr>
          <a:xfrm>
            <a:off x="5095589" y="2512192"/>
            <a:ext cx="410363" cy="721936"/>
          </a:xfrm>
          <a:prstGeom prst="rect">
            <a:avLst/>
          </a:prstGeom>
          <a:solidFill>
            <a:schemeClr val="bg1"/>
          </a:solidFill>
          <a:ln w="25400"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2" name="正方形/長方形 21"/>
          <p:cNvSpPr/>
          <p:nvPr/>
        </p:nvSpPr>
        <p:spPr>
          <a:xfrm>
            <a:off x="5095588" y="1329721"/>
            <a:ext cx="410363" cy="721936"/>
          </a:xfrm>
          <a:prstGeom prst="rect">
            <a:avLst/>
          </a:prstGeom>
          <a:solidFill>
            <a:schemeClr val="bg1"/>
          </a:solidFill>
          <a:ln w="25400">
            <a:solidFill>
              <a:srgbClr val="00B05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>
                <a:solidFill>
                  <a:schemeClr val="tx1"/>
                </a:solidFill>
              </a:rPr>
              <a:t>1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cxnSp>
        <p:nvCxnSpPr>
          <p:cNvPr id="24" name="直線矢印コネクタ 23"/>
          <p:cNvCxnSpPr>
            <a:stCxn id="19" idx="0"/>
            <a:endCxn id="22" idx="2"/>
          </p:cNvCxnSpPr>
          <p:nvPr/>
        </p:nvCxnSpPr>
        <p:spPr>
          <a:xfrm flipH="1" flipV="1">
            <a:off x="5300770" y="2051657"/>
            <a:ext cx="1" cy="4605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正方形/長方形 24"/>
          <p:cNvSpPr/>
          <p:nvPr/>
        </p:nvSpPr>
        <p:spPr>
          <a:xfrm>
            <a:off x="6635547" y="1329721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7" name="正方形/長方形 26"/>
          <p:cNvSpPr/>
          <p:nvPr/>
        </p:nvSpPr>
        <p:spPr>
          <a:xfrm>
            <a:off x="6067600" y="2512192"/>
            <a:ext cx="410363" cy="721936"/>
          </a:xfrm>
          <a:prstGeom prst="rect">
            <a:avLst/>
          </a:prstGeom>
          <a:solidFill>
            <a:schemeClr val="bg1"/>
          </a:solidFill>
          <a:ln w="25400"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8" name="正方形/長方形 27"/>
          <p:cNvSpPr/>
          <p:nvPr/>
        </p:nvSpPr>
        <p:spPr>
          <a:xfrm>
            <a:off x="6067599" y="1329721"/>
            <a:ext cx="410363" cy="721936"/>
          </a:xfrm>
          <a:prstGeom prst="rect">
            <a:avLst/>
          </a:prstGeom>
          <a:solidFill>
            <a:schemeClr val="bg1"/>
          </a:solidFill>
          <a:ln w="25400">
            <a:solidFill>
              <a:srgbClr val="00B05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>
                <a:solidFill>
                  <a:schemeClr val="tx1"/>
                </a:solidFill>
              </a:rPr>
              <a:t>2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cxnSp>
        <p:nvCxnSpPr>
          <p:cNvPr id="29" name="直線矢印コネクタ 28"/>
          <p:cNvCxnSpPr>
            <a:stCxn id="27" idx="0"/>
            <a:endCxn id="28" idx="2"/>
          </p:cNvCxnSpPr>
          <p:nvPr/>
        </p:nvCxnSpPr>
        <p:spPr>
          <a:xfrm flipH="1" flipV="1">
            <a:off x="6272781" y="2051657"/>
            <a:ext cx="1" cy="4605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正方形/長方形 29"/>
          <p:cNvSpPr/>
          <p:nvPr/>
        </p:nvSpPr>
        <p:spPr>
          <a:xfrm>
            <a:off x="2886013" y="2512192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/>
              <a:t>0</a:t>
            </a:r>
            <a:endParaRPr kumimoji="1" lang="ja-JP" altLang="en-US" dirty="0"/>
          </a:p>
        </p:txBody>
      </p:sp>
      <p:sp>
        <p:nvSpPr>
          <p:cNvPr id="32" name="正方形/長方形 31"/>
          <p:cNvSpPr/>
          <p:nvPr/>
        </p:nvSpPr>
        <p:spPr>
          <a:xfrm>
            <a:off x="3470391" y="2510816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4594772" y="3530210"/>
            <a:ext cx="1822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 smtClean="0"/>
              <a:t>Executed motion</a:t>
            </a:r>
            <a:endParaRPr kumimoji="1" lang="ja-JP" altLang="en-US" b="1" dirty="0"/>
          </a:p>
        </p:txBody>
      </p:sp>
      <p:sp>
        <p:nvSpPr>
          <p:cNvPr id="34" name="正方形/長方形 33"/>
          <p:cNvSpPr/>
          <p:nvPr/>
        </p:nvSpPr>
        <p:spPr>
          <a:xfrm>
            <a:off x="8387708" y="1329721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/>
              <a:t>3</a:t>
            </a:r>
            <a:endParaRPr kumimoji="1" lang="ja-JP" altLang="en-US" dirty="0"/>
          </a:p>
        </p:txBody>
      </p:sp>
      <p:sp>
        <p:nvSpPr>
          <p:cNvPr id="39" name="正方形/長方形 38"/>
          <p:cNvSpPr/>
          <p:nvPr/>
        </p:nvSpPr>
        <p:spPr>
          <a:xfrm>
            <a:off x="7774819" y="1329721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40" name="円/楕円 39"/>
          <p:cNvSpPr/>
          <p:nvPr/>
        </p:nvSpPr>
        <p:spPr>
          <a:xfrm>
            <a:off x="3315906" y="2847721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円/楕円 40"/>
          <p:cNvSpPr/>
          <p:nvPr/>
        </p:nvSpPr>
        <p:spPr>
          <a:xfrm>
            <a:off x="4695522" y="2819645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円/楕円 41"/>
          <p:cNvSpPr/>
          <p:nvPr/>
        </p:nvSpPr>
        <p:spPr>
          <a:xfrm>
            <a:off x="6786586" y="1690689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円/楕円 42"/>
          <p:cNvSpPr/>
          <p:nvPr/>
        </p:nvSpPr>
        <p:spPr>
          <a:xfrm>
            <a:off x="8220092" y="1643279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円/楕円 44"/>
          <p:cNvSpPr/>
          <p:nvPr/>
        </p:nvSpPr>
        <p:spPr>
          <a:xfrm>
            <a:off x="7768320" y="267698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7842975" y="106391"/>
            <a:ext cx="10894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 </a:t>
            </a:r>
            <a:r>
              <a:rPr lang="en-US" altLang="ja-JP" dirty="0" smtClean="0"/>
              <a:t>is </a:t>
            </a:r>
            <a:r>
              <a:rPr lang="en-US" altLang="ja-JP" dirty="0" err="1" smtClean="0"/>
              <a:t>refzmp</a:t>
            </a:r>
            <a:endParaRPr kumimoji="1" lang="ja-JP" altLang="en-US" dirty="0"/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4939708" y="2106235"/>
            <a:ext cx="7221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swing</a:t>
            </a:r>
            <a:endParaRPr kumimoji="1" lang="ja-JP" altLang="en-US" dirty="0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5913426" y="2115409"/>
            <a:ext cx="7221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swing</a:t>
            </a:r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05000" y="4069805"/>
            <a:ext cx="231255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i="1" dirty="0" err="1" smtClean="0"/>
              <a:t>lcg.get_f</a:t>
            </a:r>
            <a:r>
              <a:rPr kumimoji="1" lang="en-US" altLang="ja-JP" i="1" dirty="0" err="1" smtClean="0"/>
              <a:t>ootstep_index</a:t>
            </a:r>
            <a:endParaRPr kumimoji="1" lang="en-US" altLang="ja-JP" i="1" dirty="0" smtClean="0"/>
          </a:p>
          <a:p>
            <a:pPr algn="ctr"/>
            <a:r>
              <a:rPr lang="en-US" altLang="ja-JP" dirty="0" smtClean="0"/>
              <a:t>(current fs)</a:t>
            </a:r>
            <a:endParaRPr kumimoji="1" lang="ja-JP" altLang="en-US" dirty="0"/>
          </a:p>
        </p:txBody>
      </p:sp>
      <p:cxnSp>
        <p:nvCxnSpPr>
          <p:cNvPr id="12" name="直線矢印コネクタ 11"/>
          <p:cNvCxnSpPr/>
          <p:nvPr/>
        </p:nvCxnSpPr>
        <p:spPr>
          <a:xfrm>
            <a:off x="2818947" y="3478597"/>
            <a:ext cx="611349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テキスト ボックス 12"/>
          <p:cNvSpPr txBox="1"/>
          <p:nvPr/>
        </p:nvSpPr>
        <p:spPr>
          <a:xfrm>
            <a:off x="3219205" y="4112296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4962284" y="4106572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1</a:t>
            </a:r>
            <a:endParaRPr kumimoji="1" lang="ja-JP" altLang="en-US" dirty="0"/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6477962" y="4069805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2</a:t>
            </a:r>
            <a:endParaRPr kumimoji="1" lang="ja-JP" altLang="en-US" dirty="0"/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8143268" y="4069805"/>
            <a:ext cx="5555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 smtClean="0"/>
              <a:t>(2)</a:t>
            </a:r>
            <a:endParaRPr kumimoji="1" lang="ja-JP" altLang="en-US" dirty="0"/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95690" y="4715705"/>
            <a:ext cx="16189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err="1" smtClean="0"/>
              <a:t>Overwritable</a:t>
            </a:r>
            <a:r>
              <a:rPr lang="en-US" altLang="ja-JP" dirty="0" smtClean="0"/>
              <a:t> fs</a:t>
            </a:r>
            <a:endParaRPr kumimoji="1" lang="ja-JP" altLang="en-US" dirty="0"/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3219205" y="4661068"/>
            <a:ext cx="4171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1~</a:t>
            </a:r>
            <a:endParaRPr kumimoji="1" lang="ja-JP" altLang="en-US" dirty="0"/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4962284" y="4655344"/>
            <a:ext cx="4171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2~</a:t>
            </a:r>
            <a:endParaRPr kumimoji="1" lang="ja-JP" altLang="en-US" dirty="0"/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6477962" y="4618577"/>
            <a:ext cx="2551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-</a:t>
            </a:r>
            <a:endParaRPr kumimoji="1" lang="ja-JP" altLang="en-US" dirty="0"/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8143268" y="4618577"/>
            <a:ext cx="5555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 smtClean="0"/>
              <a:t>-</a:t>
            </a:r>
            <a:endParaRPr kumimoji="1" lang="ja-JP" altLang="en-US" dirty="0"/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95690" y="5286343"/>
            <a:ext cx="262700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i="1" dirty="0" err="1" smtClean="0"/>
              <a:t>getRemainingFootstepSequence</a:t>
            </a:r>
            <a:r>
              <a:rPr lang="en-US" altLang="ja-JP" sz="1400" i="1" dirty="0" smtClean="0"/>
              <a:t>()</a:t>
            </a:r>
            <a:endParaRPr kumimoji="1" lang="ja-JP" altLang="en-US" sz="1400" i="1" dirty="0"/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3068710" y="5225982"/>
            <a:ext cx="9669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[0,1,2,3]</a:t>
            </a:r>
            <a:endParaRPr kumimoji="1" lang="ja-JP" altLang="en-US" dirty="0"/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4962284" y="5225982"/>
            <a:ext cx="7922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[1,2,3]</a:t>
            </a:r>
            <a:endParaRPr kumimoji="1" lang="ja-JP" altLang="en-US" dirty="0"/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6477962" y="5189215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[2,3]</a:t>
            </a:r>
            <a:endParaRPr kumimoji="1" lang="ja-JP" altLang="en-US" dirty="0"/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8143268" y="5189215"/>
            <a:ext cx="5555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 smtClean="0"/>
              <a:t>[3]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700183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41676" y="-234446"/>
            <a:ext cx="7886700" cy="1325563"/>
          </a:xfrm>
        </p:spPr>
        <p:txBody>
          <a:bodyPr/>
          <a:lstStyle/>
          <a:p>
            <a:r>
              <a:rPr kumimoji="1" lang="en-US" altLang="ja-JP" dirty="0" smtClean="0"/>
              <a:t>How to overwrite footsteps?</a:t>
            </a:r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423468" y="2756661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400" dirty="0" smtClean="0"/>
              <a:t>i-1</a:t>
            </a:r>
            <a:endParaRPr kumimoji="1" lang="ja-JP" altLang="en-US" sz="1400" dirty="0"/>
          </a:p>
        </p:txBody>
      </p:sp>
      <p:sp>
        <p:nvSpPr>
          <p:cNvPr id="5" name="正方形/長方形 4"/>
          <p:cNvSpPr/>
          <p:nvPr/>
        </p:nvSpPr>
        <p:spPr>
          <a:xfrm>
            <a:off x="1116150" y="2154104"/>
            <a:ext cx="410363" cy="721936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400" dirty="0" err="1" smtClean="0">
                <a:solidFill>
                  <a:schemeClr val="tx1"/>
                </a:solidFill>
              </a:rPr>
              <a:t>i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423468" y="1570119"/>
            <a:ext cx="410363" cy="721936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400" dirty="0" smtClean="0">
                <a:solidFill>
                  <a:schemeClr val="tx1"/>
                </a:solidFill>
              </a:rPr>
              <a:t>i+1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1116149" y="1003732"/>
            <a:ext cx="410363" cy="721936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400" dirty="0" smtClean="0">
                <a:solidFill>
                  <a:schemeClr val="tx1"/>
                </a:solidFill>
              </a:rPr>
              <a:t>i+2</a:t>
            </a:r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982118" y="2832837"/>
            <a:ext cx="15525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dirty="0" smtClean="0"/>
              <a:t>Current </a:t>
            </a:r>
            <a:r>
              <a:rPr lang="en-US" altLang="ja-JP" sz="1400" dirty="0" smtClean="0"/>
              <a:t>fs</a:t>
            </a:r>
            <a:r>
              <a:rPr lang="ja-JP" altLang="en-US" sz="1400" dirty="0"/>
              <a:t> </a:t>
            </a:r>
            <a:r>
              <a:rPr lang="en-US" altLang="ja-JP" sz="1400" dirty="0" smtClean="0"/>
              <a:t>index</a:t>
            </a:r>
            <a:r>
              <a:rPr lang="en-US" altLang="ja-JP" sz="1400" dirty="0" smtClean="0"/>
              <a:t> </a:t>
            </a:r>
            <a:r>
              <a:rPr lang="en-US" altLang="ja-JP" sz="1400" dirty="0" smtClean="0"/>
              <a:t>= </a:t>
            </a:r>
            <a:r>
              <a:rPr lang="en-US" altLang="ja-JP" sz="1400" dirty="0" err="1" smtClean="0"/>
              <a:t>i</a:t>
            </a:r>
            <a:endParaRPr lang="en-US" altLang="ja-JP" sz="1400" dirty="0" smtClean="0"/>
          </a:p>
          <a:p>
            <a:r>
              <a:rPr kumimoji="1" lang="en-US" altLang="ja-JP" sz="1400" dirty="0" smtClean="0"/>
              <a:t>Current swing </a:t>
            </a:r>
            <a:r>
              <a:rPr kumimoji="1" lang="en-US" altLang="ja-JP" sz="1400" dirty="0" err="1" smtClean="0"/>
              <a:t>dst</a:t>
            </a:r>
            <a:endParaRPr kumimoji="1" lang="ja-JP" altLang="en-US" sz="1400" dirty="0"/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3063491" y="2748297"/>
            <a:ext cx="602350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- </a:t>
            </a:r>
            <a:r>
              <a:rPr lang="en-US" altLang="ja-JP" dirty="0" err="1" smtClean="0"/>
              <a:t>Overwritable</a:t>
            </a:r>
            <a:r>
              <a:rPr lang="en-US" altLang="ja-JP" dirty="0" smtClean="0"/>
              <a:t> </a:t>
            </a:r>
            <a:r>
              <a:rPr lang="en-US" altLang="ja-JP" dirty="0" smtClean="0"/>
              <a:t>fs : i+1, i+2, </a:t>
            </a:r>
            <a:r>
              <a:rPr lang="en-US" altLang="ja-JP" dirty="0" smtClean="0"/>
              <a:t>…</a:t>
            </a:r>
          </a:p>
          <a:p>
            <a:r>
              <a:rPr lang="en-US" altLang="ja-JP" dirty="0" smtClean="0"/>
              <a:t>- </a:t>
            </a:r>
            <a:r>
              <a:rPr lang="en-US" altLang="ja-JP" dirty="0" err="1" smtClean="0"/>
              <a:t>overwrite_fs_index</a:t>
            </a:r>
            <a:r>
              <a:rPr lang="en-US" altLang="ja-JP" dirty="0" smtClean="0"/>
              <a:t>  : When you’d like to overwrite foot steps.</a:t>
            </a: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-13530" y="3525755"/>
            <a:ext cx="161050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dirty="0" smtClean="0"/>
              <a:t>Current support leg</a:t>
            </a:r>
            <a:endParaRPr kumimoji="1" lang="ja-JP" altLang="en-US" sz="1400" dirty="0"/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3063491" y="3525755"/>
            <a:ext cx="5643148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- Example : overwrite </a:t>
            </a:r>
            <a:r>
              <a:rPr lang="en-US" altLang="ja-JP" dirty="0" smtClean="0"/>
              <a:t>of </a:t>
            </a:r>
            <a:r>
              <a:rPr lang="en-US" altLang="ja-JP" dirty="0" err="1" smtClean="0"/>
              <a:t>i+k</a:t>
            </a:r>
            <a:r>
              <a:rPr lang="en-US" altLang="ja-JP" dirty="0" smtClean="0"/>
              <a:t> ( k&gt;=</a:t>
            </a:r>
            <a:r>
              <a:rPr lang="en-US" altLang="ja-JP" dirty="0" smtClean="0"/>
              <a:t>1)</a:t>
            </a:r>
          </a:p>
          <a:p>
            <a:r>
              <a:rPr lang="en-US" altLang="ja-JP" dirty="0"/>
              <a:t> </a:t>
            </a:r>
            <a:r>
              <a:rPr lang="en-US" altLang="ja-JP" dirty="0" smtClean="0"/>
              <a:t>   </a:t>
            </a:r>
            <a:r>
              <a:rPr lang="en-US" altLang="ja-JP" dirty="0" err="1" smtClean="0"/>
              <a:t>overwrite_fs_index</a:t>
            </a:r>
            <a:r>
              <a:rPr lang="en-US" altLang="ja-JP" dirty="0" smtClean="0"/>
              <a:t> = </a:t>
            </a:r>
            <a:r>
              <a:rPr lang="en-US" altLang="ja-JP" dirty="0" err="1" smtClean="0"/>
              <a:t>i+k</a:t>
            </a:r>
            <a:endParaRPr lang="en-US" altLang="ja-JP" dirty="0" smtClean="0"/>
          </a:p>
          <a:p>
            <a:r>
              <a:rPr kumimoji="1" lang="en-US" altLang="ja-JP" dirty="0"/>
              <a:t> </a:t>
            </a:r>
            <a:r>
              <a:rPr kumimoji="1" lang="en-US" altLang="ja-JP" dirty="0" smtClean="0"/>
              <a:t> </a:t>
            </a:r>
            <a:r>
              <a:rPr kumimoji="1" lang="en-US" altLang="ja-JP" dirty="0" smtClean="0"/>
              <a:t>  Support </a:t>
            </a:r>
            <a:r>
              <a:rPr kumimoji="1" lang="en-US" altLang="ja-JP" dirty="0" smtClean="0"/>
              <a:t>leg : remain[k-1] = fs[i+k-1]</a:t>
            </a:r>
          </a:p>
          <a:p>
            <a:r>
              <a:rPr lang="en-US" altLang="ja-JP" dirty="0"/>
              <a:t> </a:t>
            </a:r>
            <a:r>
              <a:rPr lang="en-US" altLang="ja-JP" dirty="0" smtClean="0"/>
              <a:t> </a:t>
            </a:r>
            <a:r>
              <a:rPr lang="en-US" altLang="ja-JP" dirty="0" smtClean="0"/>
              <a:t>  </a:t>
            </a:r>
            <a:r>
              <a:rPr lang="en-US" altLang="ja-JP" dirty="0" err="1" smtClean="0"/>
              <a:t>new_foot_steps</a:t>
            </a:r>
            <a:r>
              <a:rPr lang="en-US" altLang="ja-JP" dirty="0" smtClean="0"/>
              <a:t>  : </a:t>
            </a:r>
            <a:r>
              <a:rPr lang="en-US" altLang="ja-JP" dirty="0" smtClean="0"/>
              <a:t>[remain[k-1], </a:t>
            </a:r>
            <a:r>
              <a:rPr lang="en-US" altLang="ja-JP" dirty="0" err="1" smtClean="0"/>
              <a:t>newfs</a:t>
            </a:r>
            <a:r>
              <a:rPr lang="en-US" altLang="ja-JP" dirty="0" smtClean="0"/>
              <a:t>[1],   </a:t>
            </a:r>
            <a:r>
              <a:rPr lang="en-US" altLang="ja-JP" dirty="0" err="1" smtClean="0"/>
              <a:t>newfs</a:t>
            </a:r>
            <a:r>
              <a:rPr lang="en-US" altLang="ja-JP" dirty="0" smtClean="0"/>
              <a:t>[2], … ]</a:t>
            </a:r>
          </a:p>
          <a:p>
            <a:r>
              <a:rPr kumimoji="1" lang="en-US" altLang="ja-JP" dirty="0"/>
              <a:t> </a:t>
            </a:r>
            <a:r>
              <a:rPr kumimoji="1" lang="en-US" altLang="ja-JP" dirty="0" smtClean="0"/>
              <a:t>   </a:t>
            </a:r>
            <a:r>
              <a:rPr kumimoji="1" lang="en-US" altLang="ja-JP" dirty="0" smtClean="0"/>
              <a:t>                 </a:t>
            </a:r>
            <a:r>
              <a:rPr kumimoji="1" lang="en-US" altLang="ja-JP" dirty="0" smtClean="0"/>
              <a:t>index    : </a:t>
            </a:r>
            <a:r>
              <a:rPr kumimoji="1" lang="en-US" altLang="ja-JP" dirty="0" smtClean="0"/>
              <a:t>[i</a:t>
            </a:r>
            <a:r>
              <a:rPr lang="en-US" altLang="ja-JP" dirty="0" smtClean="0"/>
              <a:t>+k-1                </a:t>
            </a:r>
            <a:r>
              <a:rPr lang="en-US" altLang="ja-JP" dirty="0" err="1" smtClean="0"/>
              <a:t>i+k</a:t>
            </a:r>
            <a:r>
              <a:rPr lang="en-US" altLang="ja-JP" dirty="0" smtClean="0"/>
              <a:t>              i+k+1, </a:t>
            </a:r>
            <a:r>
              <a:rPr lang="en-US" altLang="ja-JP" dirty="0" smtClean="0"/>
              <a:t>…]</a:t>
            </a:r>
            <a:endParaRPr lang="en-US" altLang="ja-JP" dirty="0" smtClean="0"/>
          </a:p>
          <a:p>
            <a:r>
              <a:rPr lang="en-US" altLang="ja-JP" dirty="0"/>
              <a:t> </a:t>
            </a:r>
            <a:r>
              <a:rPr lang="en-US" altLang="ja-JP" dirty="0" smtClean="0"/>
              <a:t>  </a:t>
            </a:r>
            <a:r>
              <a:rPr lang="en-US" altLang="ja-JP" dirty="0" smtClean="0"/>
              <a:t> </a:t>
            </a:r>
            <a:r>
              <a:rPr lang="en-US" altLang="ja-JP" dirty="0" err="1" smtClean="0"/>
              <a:t>overwrite_fs_list</a:t>
            </a:r>
            <a:r>
              <a:rPr lang="en-US" altLang="ja-JP" dirty="0" smtClean="0"/>
              <a:t>  </a:t>
            </a:r>
            <a:r>
              <a:rPr lang="en-US" altLang="ja-JP" dirty="0"/>
              <a:t>: [</a:t>
            </a:r>
            <a:r>
              <a:rPr lang="en-US" altLang="ja-JP" dirty="0" err="1"/>
              <a:t>newfs</a:t>
            </a:r>
            <a:r>
              <a:rPr lang="en-US" altLang="ja-JP" dirty="0"/>
              <a:t>[1], </a:t>
            </a:r>
            <a:r>
              <a:rPr lang="en-US" altLang="ja-JP" dirty="0" err="1"/>
              <a:t>newfs</a:t>
            </a:r>
            <a:r>
              <a:rPr lang="en-US" altLang="ja-JP" dirty="0"/>
              <a:t>[2], …]</a:t>
            </a:r>
            <a:endParaRPr kumimoji="1" lang="ja-JP" altLang="en-US" dirty="0"/>
          </a:p>
        </p:txBody>
      </p:sp>
      <p:sp>
        <p:nvSpPr>
          <p:cNvPr id="68" name="テキスト ボックス 67"/>
          <p:cNvSpPr txBox="1"/>
          <p:nvPr/>
        </p:nvSpPr>
        <p:spPr>
          <a:xfrm>
            <a:off x="3082683" y="5280081"/>
            <a:ext cx="6937412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- Behavior</a:t>
            </a:r>
            <a:endParaRPr lang="en-US" altLang="ja-JP" dirty="0" smtClean="0"/>
          </a:p>
          <a:p>
            <a:r>
              <a:rPr lang="en-US" altLang="ja-JP" dirty="0"/>
              <a:t> </a:t>
            </a:r>
            <a:r>
              <a:rPr lang="en-US" altLang="ja-JP" dirty="0" smtClean="0"/>
              <a:t>  Wait until current </a:t>
            </a:r>
            <a:r>
              <a:rPr lang="en-US" altLang="ja-JP" dirty="0" err="1" smtClean="0"/>
              <a:t>fs_index</a:t>
            </a:r>
            <a:r>
              <a:rPr lang="en-US" altLang="ja-JP" dirty="0" smtClean="0"/>
              <a:t> = </a:t>
            </a:r>
            <a:r>
              <a:rPr lang="en-US" altLang="ja-JP" dirty="0" err="1" smtClean="0"/>
              <a:t>overwrite_footstep_index</a:t>
            </a:r>
            <a:r>
              <a:rPr lang="en-US" altLang="ja-JP" dirty="0" smtClean="0"/>
              <a:t> -1 </a:t>
            </a:r>
          </a:p>
          <a:p>
            <a:r>
              <a:rPr lang="en-US" altLang="ja-JP" dirty="0"/>
              <a:t> </a:t>
            </a:r>
            <a:r>
              <a:rPr lang="en-US" altLang="ja-JP" dirty="0" smtClean="0"/>
              <a:t> </a:t>
            </a:r>
            <a:r>
              <a:rPr lang="en-US" altLang="ja-JP" dirty="0" smtClean="0"/>
              <a:t>If </a:t>
            </a:r>
            <a:r>
              <a:rPr lang="en-US" altLang="ja-JP" dirty="0" smtClean="0"/>
              <a:t>current </a:t>
            </a:r>
            <a:r>
              <a:rPr lang="en-US" altLang="ja-JP" dirty="0" err="1" smtClean="0"/>
              <a:t>fs_index</a:t>
            </a:r>
            <a:r>
              <a:rPr lang="en-US" altLang="ja-JP" dirty="0" smtClean="0"/>
              <a:t> </a:t>
            </a:r>
            <a:r>
              <a:rPr lang="en-US" altLang="ja-JP" dirty="0" smtClean="0"/>
              <a:t>&gt;</a:t>
            </a:r>
            <a:r>
              <a:rPr lang="en-US" altLang="ja-JP" dirty="0" err="1" smtClean="0"/>
              <a:t>overwrite_footstep_index</a:t>
            </a:r>
            <a:r>
              <a:rPr lang="en-US" altLang="ja-JP" dirty="0" smtClean="0"/>
              <a:t> -1 =&gt; neglect (or estop?)</a:t>
            </a:r>
          </a:p>
          <a:p>
            <a:pPr marL="285750" indent="-285750">
              <a:buFontTx/>
              <a:buChar char="-"/>
            </a:pPr>
            <a:r>
              <a:rPr lang="en-US" altLang="ja-JP" dirty="0" smtClean="0"/>
              <a:t>Sample code</a:t>
            </a:r>
          </a:p>
          <a:p>
            <a:r>
              <a:rPr lang="en-US" altLang="ja-JP" sz="1400" dirty="0" smtClean="0"/>
              <a:t> </a:t>
            </a:r>
            <a:r>
              <a:rPr lang="en-US" altLang="ja-JP" sz="1400" i="1" dirty="0" err="1" smtClean="0"/>
              <a:t>demoGaitGeneratorOverwriteFootsteps</a:t>
            </a:r>
            <a:r>
              <a:rPr lang="en-US" altLang="ja-JP" sz="1400" dirty="0" smtClean="0"/>
              <a:t>() in samplerobot_auto_balancer.py </a:t>
            </a:r>
          </a:p>
          <a:p>
            <a:r>
              <a:rPr lang="en-US" altLang="ja-JP" sz="1400" dirty="0"/>
              <a:t> </a:t>
            </a:r>
            <a:r>
              <a:rPr lang="en-US" altLang="ja-JP" sz="1400" i="1" dirty="0" smtClean="0"/>
              <a:t>(samplerobot-auto-balancer-demo19</a:t>
            </a:r>
            <a:r>
              <a:rPr lang="en-US" altLang="ja-JP" sz="1400" dirty="0" smtClean="0"/>
              <a:t>) in </a:t>
            </a:r>
            <a:r>
              <a:rPr lang="en-US" altLang="ja-JP" sz="1400" dirty="0" err="1" smtClean="0"/>
              <a:t>samplerobot</a:t>
            </a:r>
            <a:r>
              <a:rPr lang="en-US" altLang="ja-JP" sz="1400" dirty="0" smtClean="0"/>
              <a:t>-auto-</a:t>
            </a:r>
            <a:r>
              <a:rPr lang="en-US" altLang="ja-JP" sz="1400" dirty="0" err="1" smtClean="0"/>
              <a:t>balancer.l</a:t>
            </a:r>
            <a:endParaRPr lang="en-US" altLang="ja-JP" sz="1400" dirty="0" smtClean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3063491" y="1809706"/>
            <a:ext cx="346761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- </a:t>
            </a:r>
            <a:r>
              <a:rPr lang="en-US" altLang="ja-JP" dirty="0" err="1" smtClean="0"/>
              <a:t>getR</a:t>
            </a:r>
            <a:r>
              <a:rPr lang="en-US" altLang="ja-JP" dirty="0" err="1" smtClean="0"/>
              <a:t>emainingFootStepSequence</a:t>
            </a:r>
            <a:r>
              <a:rPr lang="en-US" altLang="ja-JP" dirty="0" smtClean="0"/>
              <a:t> :</a:t>
            </a:r>
          </a:p>
          <a:p>
            <a:r>
              <a:rPr lang="en-US" altLang="ja-JP" dirty="0"/>
              <a:t> </a:t>
            </a:r>
            <a:r>
              <a:rPr lang="en-US" altLang="ja-JP" dirty="0" smtClean="0"/>
              <a:t>  </a:t>
            </a:r>
            <a:r>
              <a:rPr lang="en-US" altLang="ja-JP" dirty="0" smtClean="0"/>
              <a:t>remain</a:t>
            </a:r>
            <a:r>
              <a:rPr lang="en-US" altLang="ja-JP" dirty="0" smtClean="0"/>
              <a:t>=[ fs[</a:t>
            </a:r>
            <a:r>
              <a:rPr lang="en-US" altLang="ja-JP" dirty="0" err="1" smtClean="0"/>
              <a:t>i</a:t>
            </a:r>
            <a:r>
              <a:rPr lang="en-US" altLang="ja-JP" dirty="0" smtClean="0"/>
              <a:t>], fs[i+1], fs[i+2], … </a:t>
            </a:r>
            <a:r>
              <a:rPr lang="en-US" altLang="ja-JP" dirty="0" smtClean="0"/>
              <a:t>]</a:t>
            </a:r>
          </a:p>
          <a:p>
            <a:r>
              <a:rPr kumimoji="1" lang="en-US" altLang="ja-JP" dirty="0"/>
              <a:t> </a:t>
            </a:r>
            <a:r>
              <a:rPr kumimoji="1" lang="en-US" altLang="ja-JP" dirty="0" smtClean="0"/>
              <a:t>  </a:t>
            </a:r>
            <a:r>
              <a:rPr kumimoji="1" lang="en-US" altLang="ja-JP" dirty="0" err="1" smtClean="0"/>
              <a:t>current_footste_index</a:t>
            </a:r>
            <a:r>
              <a:rPr kumimoji="1" lang="en-US" altLang="ja-JP" dirty="0" smtClean="0"/>
              <a:t>  </a:t>
            </a:r>
            <a:endParaRPr kumimoji="1" lang="ja-JP" altLang="en-US" dirty="0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2404901" y="757315"/>
            <a:ext cx="608698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 smtClean="0"/>
              <a:t>Step1. </a:t>
            </a:r>
            <a:r>
              <a:rPr kumimoji="1" lang="en-US" altLang="ja-JP" b="1" dirty="0" err="1" smtClean="0"/>
              <a:t>getRamainingFootStepSequence</a:t>
            </a:r>
            <a:endParaRPr kumimoji="1" lang="en-US" altLang="ja-JP" b="1" dirty="0" smtClean="0"/>
          </a:p>
          <a:p>
            <a:r>
              <a:rPr lang="en-US" altLang="ja-JP" b="1" dirty="0" smtClean="0"/>
              <a:t>Step2. calculate new footsteps and decide </a:t>
            </a:r>
            <a:r>
              <a:rPr lang="en-US" altLang="ja-JP" b="1" dirty="0" err="1" smtClean="0"/>
              <a:t>overwrite_fs_index</a:t>
            </a:r>
            <a:endParaRPr lang="en-US" altLang="ja-JP" b="1" dirty="0" smtClean="0"/>
          </a:p>
          <a:p>
            <a:r>
              <a:rPr kumimoji="1" lang="en-US" altLang="ja-JP" b="1" dirty="0" smtClean="0"/>
              <a:t>Step3. </a:t>
            </a:r>
            <a:r>
              <a:rPr kumimoji="1" lang="en-US" altLang="ja-JP" b="1" dirty="0" err="1" smtClean="0"/>
              <a:t>setFootStep</a:t>
            </a:r>
            <a:r>
              <a:rPr kumimoji="1" lang="en-US" altLang="ja-JP" b="1" dirty="0" smtClean="0"/>
              <a:t>(</a:t>
            </a:r>
            <a:r>
              <a:rPr kumimoji="1" lang="en-US" altLang="ja-JP" b="1" dirty="0" err="1" smtClean="0"/>
              <a:t>new_foot_steps</a:t>
            </a:r>
            <a:r>
              <a:rPr lang="en-US" altLang="ja-JP" b="1" dirty="0" smtClean="0"/>
              <a:t>, </a:t>
            </a:r>
            <a:r>
              <a:rPr lang="en-US" altLang="ja-JP" b="1" dirty="0" err="1" smtClean="0"/>
              <a:t>overwrite_fs_index</a:t>
            </a:r>
            <a:r>
              <a:rPr lang="en-US" altLang="ja-JP" b="1" dirty="0" smtClean="0"/>
              <a:t>)</a:t>
            </a:r>
            <a:endParaRPr kumimoji="1" lang="ja-JP" altLang="en-US" b="1" dirty="0"/>
          </a:p>
        </p:txBody>
      </p:sp>
    </p:spTree>
    <p:extLst>
      <p:ext uri="{BB962C8B-B14F-4D97-AF65-F5344CB8AC3E}">
        <p14:creationId xmlns:p14="http://schemas.microsoft.com/office/powerpoint/2010/main" val="1787548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Footsteps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altLang="ja-JP" dirty="0" smtClean="0"/>
              <a:t>IDL function</a:t>
            </a:r>
          </a:p>
          <a:p>
            <a:pPr lvl="1"/>
            <a:r>
              <a:rPr lang="en-US" altLang="ja-JP" dirty="0" err="1" smtClean="0"/>
              <a:t>setFootSteps</a:t>
            </a:r>
            <a:r>
              <a:rPr lang="en-US" altLang="ja-JP" dirty="0" smtClean="0"/>
              <a:t> (fs) : fs is footstep sequence </a:t>
            </a:r>
          </a:p>
          <a:p>
            <a:pPr lvl="1"/>
            <a:r>
              <a:rPr lang="en-US" altLang="ja-JP" dirty="0" smtClean="0"/>
              <a:t>Footstep sequence : Initial support </a:t>
            </a:r>
            <a:r>
              <a:rPr lang="en-US" altLang="ja-JP" dirty="0" err="1" smtClean="0"/>
              <a:t>coords</a:t>
            </a:r>
            <a:r>
              <a:rPr lang="en-US" altLang="ja-JP" dirty="0" smtClean="0"/>
              <a:t> + destinations of swing foot landing </a:t>
            </a:r>
            <a:r>
              <a:rPr lang="en-US" altLang="ja-JP" dirty="0" err="1" smtClean="0"/>
              <a:t>coords</a:t>
            </a:r>
            <a:endParaRPr lang="en-US" altLang="ja-JP" dirty="0" smtClean="0"/>
          </a:p>
          <a:p>
            <a:r>
              <a:rPr lang="en-US" altLang="ja-JP" dirty="0" err="1" smtClean="0"/>
              <a:t>GaitGenerator</a:t>
            </a:r>
            <a:endParaRPr lang="en-US" altLang="ja-JP" dirty="0" smtClean="0"/>
          </a:p>
          <a:p>
            <a:pPr lvl="1"/>
            <a:r>
              <a:rPr lang="en-US" altLang="ja-JP" dirty="0" err="1"/>
              <a:t>f</a:t>
            </a:r>
            <a:r>
              <a:rPr lang="en-US" altLang="ja-JP" dirty="0" err="1" smtClean="0"/>
              <a:t>ootstep_node_list</a:t>
            </a:r>
            <a:r>
              <a:rPr lang="en-US" altLang="ja-JP" dirty="0" smtClean="0"/>
              <a:t> : fs + final footstep for double support phase</a:t>
            </a:r>
          </a:p>
          <a:p>
            <a:r>
              <a:rPr lang="en-US" altLang="ja-JP" dirty="0" smtClean="0"/>
              <a:t>Example</a:t>
            </a:r>
          </a:p>
          <a:p>
            <a:pPr lvl="1"/>
            <a:r>
              <a:rPr lang="en-US" altLang="ja-JP" dirty="0" smtClean="0"/>
              <a:t>2 step example</a:t>
            </a:r>
          </a:p>
          <a:p>
            <a:pPr lvl="1"/>
            <a:r>
              <a:rPr lang="en-US" altLang="ja-JP" dirty="0" err="1" smtClean="0"/>
              <a:t>setFootstep</a:t>
            </a:r>
            <a:r>
              <a:rPr lang="en-US" altLang="ja-JP" dirty="0" smtClean="0"/>
              <a:t> (fs) : fs = [1,2,3], 1 is initial support cords. 2 and 3 are swing destinations.</a:t>
            </a:r>
          </a:p>
          <a:p>
            <a:pPr lvl="1"/>
            <a:r>
              <a:rPr lang="en-US" altLang="ja-JP" dirty="0" err="1" smtClean="0"/>
              <a:t>Footstep_node_list</a:t>
            </a:r>
            <a:r>
              <a:rPr lang="en-US" altLang="ja-JP" dirty="0" smtClean="0"/>
              <a:t> = [1,2,3,4], 4 is copy of 2</a:t>
            </a:r>
            <a:endParaRPr lang="en-US" altLang="ja-JP" dirty="0"/>
          </a:p>
          <a:p>
            <a:pPr lvl="1"/>
            <a:endParaRPr lang="en-US" altLang="ja-JP" dirty="0" smtClean="0"/>
          </a:p>
          <a:p>
            <a:pPr lvl="1"/>
            <a:endParaRPr lang="en-US" altLang="ja-JP" dirty="0" smtClean="0"/>
          </a:p>
          <a:p>
            <a:pPr lvl="1"/>
            <a:endParaRPr kumimoji="1" lang="en-US" altLang="ja-JP" dirty="0"/>
          </a:p>
          <a:p>
            <a:pPr lvl="1"/>
            <a:endParaRPr lang="en-US" altLang="ja-JP" dirty="0" smtClean="0"/>
          </a:p>
          <a:p>
            <a:pPr marL="457200" lvl="1" indent="0">
              <a:buNone/>
            </a:pPr>
            <a:endParaRPr kumimoji="1" lang="en-US" altLang="ja-JP" dirty="0" smtClean="0"/>
          </a:p>
          <a:p>
            <a:pPr marL="457200" lvl="1" indent="0">
              <a:buNone/>
            </a:pPr>
            <a:endParaRPr lang="en-US" altLang="ja-JP" dirty="0" smtClean="0"/>
          </a:p>
          <a:p>
            <a:pPr lvl="1"/>
            <a:endParaRPr kumimoji="1" lang="en-US" altLang="ja-JP" dirty="0"/>
          </a:p>
          <a:p>
            <a:pPr lvl="1"/>
            <a:endParaRPr lang="en-US" altLang="ja-JP" dirty="0" smtClean="0"/>
          </a:p>
          <a:p>
            <a:pPr lvl="1"/>
            <a:r>
              <a:rPr kumimoji="1" lang="en-US" altLang="ja-JP" dirty="0"/>
              <a:t> </a:t>
            </a:r>
            <a:endParaRPr kumimoji="1" lang="en-US" altLang="ja-JP" dirty="0" smtClean="0"/>
          </a:p>
          <a:p>
            <a:pPr lvl="1"/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332429" y="5434299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1067645" y="5434299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67438" y="6432803"/>
            <a:ext cx="14430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smtClean="0"/>
              <a:t>Input motion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331705" y="4283927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1067644" y="4283927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4454218" y="5466398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3140117" y="6146974"/>
            <a:ext cx="5293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T=1</a:t>
            </a:r>
            <a:endParaRPr kumimoji="1" lang="ja-JP" altLang="en-US" dirty="0"/>
          </a:p>
        </p:txBody>
      </p:sp>
      <p:sp>
        <p:nvSpPr>
          <p:cNvPr id="19" name="正方形/長方形 18"/>
          <p:cNvSpPr/>
          <p:nvPr/>
        </p:nvSpPr>
        <p:spPr>
          <a:xfrm>
            <a:off x="5003826" y="5466398"/>
            <a:ext cx="410363" cy="721936"/>
          </a:xfrm>
          <a:prstGeom prst="rect">
            <a:avLst/>
          </a:prstGeom>
          <a:solidFill>
            <a:schemeClr val="bg1"/>
          </a:solidFill>
          <a:ln w="25400"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2" name="正方形/長方形 21"/>
          <p:cNvSpPr/>
          <p:nvPr/>
        </p:nvSpPr>
        <p:spPr>
          <a:xfrm>
            <a:off x="5003825" y="4283927"/>
            <a:ext cx="410363" cy="721936"/>
          </a:xfrm>
          <a:prstGeom prst="rect">
            <a:avLst/>
          </a:prstGeom>
          <a:solidFill>
            <a:schemeClr val="bg1"/>
          </a:solidFill>
          <a:ln w="25400">
            <a:solidFill>
              <a:srgbClr val="00B05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>
                <a:solidFill>
                  <a:schemeClr val="tx1"/>
                </a:solidFill>
              </a:rPr>
              <a:t>2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cxnSp>
        <p:nvCxnSpPr>
          <p:cNvPr id="24" name="直線矢印コネクタ 23"/>
          <p:cNvCxnSpPr>
            <a:stCxn id="19" idx="0"/>
            <a:endCxn id="22" idx="2"/>
          </p:cNvCxnSpPr>
          <p:nvPr/>
        </p:nvCxnSpPr>
        <p:spPr>
          <a:xfrm flipH="1" flipV="1">
            <a:off x="5209007" y="5005863"/>
            <a:ext cx="1" cy="4605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正方形/長方形 24"/>
          <p:cNvSpPr/>
          <p:nvPr/>
        </p:nvSpPr>
        <p:spPr>
          <a:xfrm>
            <a:off x="6543784" y="4283927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4722114" y="6127233"/>
            <a:ext cx="5293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T=2</a:t>
            </a:r>
            <a:endParaRPr kumimoji="1" lang="ja-JP" altLang="en-US" dirty="0"/>
          </a:p>
        </p:txBody>
      </p:sp>
      <p:sp>
        <p:nvSpPr>
          <p:cNvPr id="27" name="正方形/長方形 26"/>
          <p:cNvSpPr/>
          <p:nvPr/>
        </p:nvSpPr>
        <p:spPr>
          <a:xfrm>
            <a:off x="5975837" y="5466398"/>
            <a:ext cx="410363" cy="721936"/>
          </a:xfrm>
          <a:prstGeom prst="rect">
            <a:avLst/>
          </a:prstGeom>
          <a:solidFill>
            <a:schemeClr val="bg1"/>
          </a:solidFill>
          <a:ln w="25400"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8" name="正方形/長方形 27"/>
          <p:cNvSpPr/>
          <p:nvPr/>
        </p:nvSpPr>
        <p:spPr>
          <a:xfrm>
            <a:off x="5975836" y="4283927"/>
            <a:ext cx="410363" cy="721936"/>
          </a:xfrm>
          <a:prstGeom prst="rect">
            <a:avLst/>
          </a:prstGeom>
          <a:solidFill>
            <a:schemeClr val="bg1"/>
          </a:solidFill>
          <a:ln w="25400">
            <a:solidFill>
              <a:srgbClr val="00B05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>
                <a:solidFill>
                  <a:schemeClr val="tx1"/>
                </a:solidFill>
              </a:rPr>
              <a:t>3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cxnSp>
        <p:nvCxnSpPr>
          <p:cNvPr id="29" name="直線矢印コネクタ 28"/>
          <p:cNvCxnSpPr>
            <a:stCxn id="27" idx="0"/>
            <a:endCxn id="28" idx="2"/>
          </p:cNvCxnSpPr>
          <p:nvPr/>
        </p:nvCxnSpPr>
        <p:spPr>
          <a:xfrm flipH="1" flipV="1">
            <a:off x="6181018" y="5005863"/>
            <a:ext cx="1" cy="4605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正方形/長方形 29"/>
          <p:cNvSpPr/>
          <p:nvPr/>
        </p:nvSpPr>
        <p:spPr>
          <a:xfrm>
            <a:off x="2794250" y="5466398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32" name="正方形/長方形 31"/>
          <p:cNvSpPr/>
          <p:nvPr/>
        </p:nvSpPr>
        <p:spPr>
          <a:xfrm>
            <a:off x="3378628" y="5465022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4503009" y="6484416"/>
            <a:ext cx="18223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 smtClean="0"/>
              <a:t>Executed motion</a:t>
            </a:r>
            <a:endParaRPr kumimoji="1" lang="ja-JP" altLang="en-US" b="1" dirty="0"/>
          </a:p>
        </p:txBody>
      </p:sp>
      <p:sp>
        <p:nvSpPr>
          <p:cNvPr id="34" name="正方形/長方形 33"/>
          <p:cNvSpPr/>
          <p:nvPr/>
        </p:nvSpPr>
        <p:spPr>
          <a:xfrm>
            <a:off x="8295945" y="4283927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4</a:t>
            </a:r>
            <a:endParaRPr kumimoji="1" lang="ja-JP" altLang="en-US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6333945" y="6161969"/>
            <a:ext cx="5293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T=3</a:t>
            </a:r>
            <a:endParaRPr kumimoji="1" lang="ja-JP" altLang="en-US" dirty="0"/>
          </a:p>
        </p:txBody>
      </p:sp>
      <p:sp>
        <p:nvSpPr>
          <p:cNvPr id="39" name="正方形/長方形 38"/>
          <p:cNvSpPr/>
          <p:nvPr/>
        </p:nvSpPr>
        <p:spPr>
          <a:xfrm>
            <a:off x="7683056" y="4283927"/>
            <a:ext cx="410363" cy="721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40" name="円/楕円 39"/>
          <p:cNvSpPr/>
          <p:nvPr/>
        </p:nvSpPr>
        <p:spPr>
          <a:xfrm>
            <a:off x="3224143" y="5801927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円/楕円 40"/>
          <p:cNvSpPr/>
          <p:nvPr/>
        </p:nvSpPr>
        <p:spPr>
          <a:xfrm>
            <a:off x="4603759" y="5773851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円/楕円 41"/>
          <p:cNvSpPr/>
          <p:nvPr/>
        </p:nvSpPr>
        <p:spPr>
          <a:xfrm>
            <a:off x="6694823" y="4644895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円/楕円 42"/>
          <p:cNvSpPr/>
          <p:nvPr/>
        </p:nvSpPr>
        <p:spPr>
          <a:xfrm>
            <a:off x="8128329" y="4597485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7882416" y="6122652"/>
            <a:ext cx="5293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T=4</a:t>
            </a:r>
            <a:endParaRPr kumimoji="1" lang="ja-JP" altLang="en-US" dirty="0"/>
          </a:p>
        </p:txBody>
      </p:sp>
      <p:sp>
        <p:nvSpPr>
          <p:cNvPr id="45" name="円/楕円 44"/>
          <p:cNvSpPr/>
          <p:nvPr/>
        </p:nvSpPr>
        <p:spPr>
          <a:xfrm>
            <a:off x="6809295" y="6645723"/>
            <a:ext cx="108284" cy="108284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6883950" y="6484416"/>
            <a:ext cx="10894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/>
              <a:t> </a:t>
            </a:r>
            <a:r>
              <a:rPr lang="en-US" altLang="ja-JP" dirty="0" smtClean="0"/>
              <a:t>is </a:t>
            </a:r>
            <a:r>
              <a:rPr lang="en-US" altLang="ja-JP" dirty="0" err="1" smtClean="0"/>
              <a:t>refzmp</a:t>
            </a:r>
            <a:endParaRPr kumimoji="1" lang="ja-JP" altLang="en-US" dirty="0"/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4847945" y="5060441"/>
            <a:ext cx="7221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swing</a:t>
            </a:r>
            <a:endParaRPr kumimoji="1" lang="ja-JP" altLang="en-US" dirty="0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5821663" y="5069615"/>
            <a:ext cx="7221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swing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64956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err="1" smtClean="0"/>
              <a:t>GaitGenerator</a:t>
            </a:r>
            <a:r>
              <a:rPr kumimoji="1" lang="en-US" altLang="ja-JP" dirty="0" smtClean="0"/>
              <a:t> </a:t>
            </a:r>
            <a:r>
              <a:rPr kumimoji="1" lang="en-US" altLang="ja-JP" dirty="0" err="1" smtClean="0"/>
              <a:t>Param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lang="en-US" altLang="ja-JP" dirty="0"/>
              <a:t>	</a:t>
            </a:r>
            <a:r>
              <a:rPr lang="en-US" altLang="ja-JP" dirty="0" smtClean="0"/>
              <a:t>(step time related members)</a:t>
            </a:r>
            <a:endParaRPr kumimoji="1" lang="ja-JP" altLang="en-US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37802" y="5113144"/>
            <a:ext cx="19404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/>
              <a:t>d</a:t>
            </a:r>
            <a:r>
              <a:rPr lang="en-US" altLang="ja-JP" b="1" dirty="0" err="1" smtClean="0"/>
              <a:t>efault_step_time</a:t>
            </a:r>
            <a:endParaRPr kumimoji="1" lang="ja-JP" altLang="en-US" b="1" dirty="0"/>
          </a:p>
        </p:txBody>
      </p:sp>
      <p:grpSp>
        <p:nvGrpSpPr>
          <p:cNvPr id="11" name="グループ化 10"/>
          <p:cNvGrpSpPr/>
          <p:nvPr/>
        </p:nvGrpSpPr>
        <p:grpSpPr>
          <a:xfrm>
            <a:off x="1648326" y="4397542"/>
            <a:ext cx="970548" cy="878305"/>
            <a:chOff x="1648326" y="3422983"/>
            <a:chExt cx="970548" cy="878305"/>
          </a:xfrm>
        </p:grpSpPr>
        <p:cxnSp>
          <p:nvCxnSpPr>
            <p:cNvPr id="7" name="直線コネクタ 6"/>
            <p:cNvCxnSpPr/>
            <p:nvPr/>
          </p:nvCxnSpPr>
          <p:spPr>
            <a:xfrm>
              <a:off x="1648326" y="3422983"/>
              <a:ext cx="0" cy="878305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直線コネクタ 7"/>
            <p:cNvCxnSpPr/>
            <p:nvPr/>
          </p:nvCxnSpPr>
          <p:spPr>
            <a:xfrm>
              <a:off x="2618874" y="3422983"/>
              <a:ext cx="0" cy="878305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矢印コネクタ 9"/>
            <p:cNvCxnSpPr/>
            <p:nvPr/>
          </p:nvCxnSpPr>
          <p:spPr>
            <a:xfrm>
              <a:off x="1648326" y="4199021"/>
              <a:ext cx="970548" cy="0"/>
            </a:xfrm>
            <a:prstGeom prst="straightConnector1">
              <a:avLst/>
            </a:prstGeom>
            <a:ln>
              <a:solidFill>
                <a:schemeClr val="tx1"/>
              </a:solidFill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" name="直線コネクタ 12"/>
          <p:cNvCxnSpPr/>
          <p:nvPr/>
        </p:nvCxnSpPr>
        <p:spPr>
          <a:xfrm flipV="1">
            <a:off x="2618874" y="2899347"/>
            <a:ext cx="0" cy="153429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 flipV="1">
            <a:off x="2797847" y="2911379"/>
            <a:ext cx="0" cy="10951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矢印コネクタ 14"/>
          <p:cNvCxnSpPr/>
          <p:nvPr/>
        </p:nvCxnSpPr>
        <p:spPr>
          <a:xfrm>
            <a:off x="2427869" y="3016505"/>
            <a:ext cx="382010" cy="3422"/>
          </a:xfrm>
          <a:prstGeom prst="straightConnector1">
            <a:avLst/>
          </a:prstGeom>
          <a:ln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>
            <a:off x="2358186" y="3024526"/>
            <a:ext cx="260688" cy="0"/>
          </a:xfrm>
          <a:prstGeom prst="straightConnector1">
            <a:avLst/>
          </a:prstGeom>
          <a:ln>
            <a:solidFill>
              <a:schemeClr val="tx1"/>
            </a:solidFill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矢印コネクタ 20"/>
          <p:cNvCxnSpPr/>
          <p:nvPr/>
        </p:nvCxnSpPr>
        <p:spPr>
          <a:xfrm>
            <a:off x="2791334" y="3023938"/>
            <a:ext cx="185485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/>
          <p:cNvCxnSpPr/>
          <p:nvPr/>
        </p:nvCxnSpPr>
        <p:spPr>
          <a:xfrm flipV="1">
            <a:off x="3627025" y="2932153"/>
            <a:ext cx="0" cy="153429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線コネクタ 23"/>
          <p:cNvCxnSpPr/>
          <p:nvPr/>
        </p:nvCxnSpPr>
        <p:spPr>
          <a:xfrm flipV="1">
            <a:off x="3408949" y="2896057"/>
            <a:ext cx="0" cy="10951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線矢印コネクタ 24"/>
          <p:cNvCxnSpPr/>
          <p:nvPr/>
        </p:nvCxnSpPr>
        <p:spPr>
          <a:xfrm>
            <a:off x="3315700" y="3037279"/>
            <a:ext cx="382010" cy="3422"/>
          </a:xfrm>
          <a:prstGeom prst="straightConnector1">
            <a:avLst/>
          </a:prstGeom>
          <a:ln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矢印コネクタ 25"/>
          <p:cNvCxnSpPr/>
          <p:nvPr/>
        </p:nvCxnSpPr>
        <p:spPr>
          <a:xfrm>
            <a:off x="3149762" y="3033268"/>
            <a:ext cx="260688" cy="0"/>
          </a:xfrm>
          <a:prstGeom prst="straightConnector1">
            <a:avLst/>
          </a:prstGeom>
          <a:ln>
            <a:solidFill>
              <a:schemeClr val="tx1"/>
            </a:solidFill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線矢印コネクタ 26"/>
          <p:cNvCxnSpPr/>
          <p:nvPr/>
        </p:nvCxnSpPr>
        <p:spPr>
          <a:xfrm>
            <a:off x="3594941" y="3032680"/>
            <a:ext cx="185485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テキスト ボックス 27"/>
          <p:cNvSpPr txBox="1"/>
          <p:nvPr/>
        </p:nvSpPr>
        <p:spPr>
          <a:xfrm>
            <a:off x="2165682" y="2612046"/>
            <a:ext cx="4363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(a)</a:t>
            </a:r>
            <a:endParaRPr kumimoji="1" lang="ja-JP" altLang="en-US" dirty="0"/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3587920" y="2636741"/>
            <a:ext cx="4475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(b)</a:t>
            </a:r>
            <a:endParaRPr kumimoji="1" lang="ja-JP" altLang="en-US" dirty="0"/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2113857" y="2259984"/>
            <a:ext cx="58246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((a)+(b))/</a:t>
            </a:r>
            <a:r>
              <a:rPr lang="en-US" altLang="ja-JP" dirty="0" err="1" smtClean="0"/>
              <a:t>default_step_time</a:t>
            </a:r>
            <a:r>
              <a:rPr lang="en-US" altLang="ja-JP" dirty="0" smtClean="0"/>
              <a:t> = </a:t>
            </a:r>
            <a:r>
              <a:rPr lang="en-US" altLang="ja-JP" b="1" dirty="0" err="1" smtClean="0"/>
              <a:t>default_double_support_ratio</a:t>
            </a:r>
            <a:endParaRPr kumimoji="1" lang="ja-JP" altLang="en-US" b="1" dirty="0"/>
          </a:p>
        </p:txBody>
      </p:sp>
      <p:pic>
        <p:nvPicPr>
          <p:cNvPr id="31" name="図 30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37969" b="31203"/>
          <a:stretch/>
        </p:blipFill>
        <p:spPr>
          <a:xfrm>
            <a:off x="1150521" y="3864863"/>
            <a:ext cx="4572000" cy="986589"/>
          </a:xfrm>
          <a:prstGeom prst="rect">
            <a:avLst/>
          </a:prstGeom>
        </p:spPr>
      </p:pic>
      <p:cxnSp>
        <p:nvCxnSpPr>
          <p:cNvPr id="32" name="直線コネクタ 31"/>
          <p:cNvCxnSpPr/>
          <p:nvPr/>
        </p:nvCxnSpPr>
        <p:spPr>
          <a:xfrm>
            <a:off x="2626083" y="4560277"/>
            <a:ext cx="0" cy="135926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コネクタ 32"/>
          <p:cNvCxnSpPr/>
          <p:nvPr/>
        </p:nvCxnSpPr>
        <p:spPr>
          <a:xfrm>
            <a:off x="2732873" y="4464052"/>
            <a:ext cx="0" cy="145548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線矢印コネクタ 33"/>
          <p:cNvCxnSpPr/>
          <p:nvPr/>
        </p:nvCxnSpPr>
        <p:spPr>
          <a:xfrm flipV="1">
            <a:off x="2386951" y="5734937"/>
            <a:ext cx="382010" cy="2698"/>
          </a:xfrm>
          <a:prstGeom prst="straightConnector1">
            <a:avLst/>
          </a:prstGeom>
          <a:ln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線矢印コネクタ 34"/>
          <p:cNvCxnSpPr/>
          <p:nvPr/>
        </p:nvCxnSpPr>
        <p:spPr>
          <a:xfrm flipV="1">
            <a:off x="2341332" y="5743343"/>
            <a:ext cx="260688" cy="0"/>
          </a:xfrm>
          <a:prstGeom prst="straightConnector1">
            <a:avLst/>
          </a:prstGeom>
          <a:ln>
            <a:solidFill>
              <a:schemeClr val="tx1"/>
            </a:solidFill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矢印コネクタ 35"/>
          <p:cNvCxnSpPr/>
          <p:nvPr/>
        </p:nvCxnSpPr>
        <p:spPr>
          <a:xfrm flipV="1">
            <a:off x="2750416" y="5743807"/>
            <a:ext cx="185485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コネクタ 36"/>
          <p:cNvCxnSpPr/>
          <p:nvPr/>
        </p:nvCxnSpPr>
        <p:spPr>
          <a:xfrm>
            <a:off x="3634234" y="4486286"/>
            <a:ext cx="0" cy="132224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線コネクタ 37"/>
          <p:cNvCxnSpPr/>
          <p:nvPr/>
        </p:nvCxnSpPr>
        <p:spPr>
          <a:xfrm>
            <a:off x="3537978" y="4454602"/>
            <a:ext cx="0" cy="135392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線矢印コネクタ 38"/>
          <p:cNvCxnSpPr/>
          <p:nvPr/>
        </p:nvCxnSpPr>
        <p:spPr>
          <a:xfrm flipV="1">
            <a:off x="3371037" y="5694496"/>
            <a:ext cx="382010" cy="2698"/>
          </a:xfrm>
          <a:prstGeom prst="straightConnector1">
            <a:avLst/>
          </a:prstGeom>
          <a:ln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線矢印コネクタ 39"/>
          <p:cNvCxnSpPr/>
          <p:nvPr/>
        </p:nvCxnSpPr>
        <p:spPr>
          <a:xfrm flipV="1">
            <a:off x="3265259" y="5688324"/>
            <a:ext cx="260688" cy="0"/>
          </a:xfrm>
          <a:prstGeom prst="straightConnector1">
            <a:avLst/>
          </a:prstGeom>
          <a:ln>
            <a:solidFill>
              <a:schemeClr val="tx1"/>
            </a:solidFill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線矢印コネクタ 40"/>
          <p:cNvCxnSpPr/>
          <p:nvPr/>
        </p:nvCxnSpPr>
        <p:spPr>
          <a:xfrm flipV="1">
            <a:off x="3626214" y="5688787"/>
            <a:ext cx="185485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テキスト ボックス 46"/>
          <p:cNvSpPr txBox="1"/>
          <p:nvPr/>
        </p:nvSpPr>
        <p:spPr>
          <a:xfrm>
            <a:off x="2172703" y="5700592"/>
            <a:ext cx="4235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(c)</a:t>
            </a:r>
            <a:endParaRPr kumimoji="1" lang="ja-JP" altLang="en-US" dirty="0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3594941" y="5669591"/>
            <a:ext cx="4475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(d)</a:t>
            </a:r>
            <a:endParaRPr kumimoji="1" lang="ja-JP" altLang="en-US" dirty="0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2007773" y="6018937"/>
            <a:ext cx="64902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((c)+(</a:t>
            </a:r>
            <a:r>
              <a:rPr lang="en-US" altLang="ja-JP" dirty="0"/>
              <a:t>d</a:t>
            </a:r>
            <a:r>
              <a:rPr lang="en-US" altLang="ja-JP" dirty="0" smtClean="0"/>
              <a:t>))/</a:t>
            </a:r>
            <a:r>
              <a:rPr lang="en-US" altLang="ja-JP" dirty="0" err="1" smtClean="0"/>
              <a:t>default_step_time</a:t>
            </a:r>
            <a:r>
              <a:rPr lang="en-US" altLang="ja-JP" dirty="0" smtClean="0"/>
              <a:t> = </a:t>
            </a:r>
            <a:r>
              <a:rPr lang="en-US" altLang="ja-JP" b="1" dirty="0" err="1" smtClean="0"/>
              <a:t>default_double_support_static_ratio</a:t>
            </a:r>
            <a:endParaRPr kumimoji="1" lang="ja-JP" altLang="en-US" b="1" dirty="0"/>
          </a:p>
        </p:txBody>
      </p:sp>
    </p:spTree>
    <p:extLst>
      <p:ext uri="{BB962C8B-B14F-4D97-AF65-F5344CB8AC3E}">
        <p14:creationId xmlns:p14="http://schemas.microsoft.com/office/powerpoint/2010/main" val="4254804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err="1" smtClean="0"/>
              <a:t>FootstepParam</a:t>
            </a:r>
            <a:r>
              <a:rPr lang="en-US" altLang="ja-JP" dirty="0"/>
              <a:t> </a:t>
            </a:r>
            <a:r>
              <a:rPr lang="en-US" altLang="ja-JP" dirty="0" smtClean="0"/>
              <a:t>(in </a:t>
            </a:r>
            <a:r>
              <a:rPr lang="en-US" altLang="ja-JP" dirty="0" err="1" smtClean="0"/>
              <a:t>AutoBalancer</a:t>
            </a:r>
            <a:r>
              <a:rPr lang="en-US" altLang="ja-JP" dirty="0" smtClean="0"/>
              <a:t>)</a:t>
            </a:r>
            <a:endParaRPr kumimoji="1" lang="ja-JP" altLang="en-US" dirty="0"/>
          </a:p>
        </p:txBody>
      </p:sp>
      <p:sp>
        <p:nvSpPr>
          <p:cNvPr id="5" name="平行四辺形 4"/>
          <p:cNvSpPr/>
          <p:nvPr/>
        </p:nvSpPr>
        <p:spPr>
          <a:xfrm flipH="1">
            <a:off x="2649954" y="2645693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平行四辺形 6"/>
          <p:cNvSpPr/>
          <p:nvPr/>
        </p:nvSpPr>
        <p:spPr>
          <a:xfrm flipH="1">
            <a:off x="4090736" y="2645693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平行四辺形 7"/>
          <p:cNvSpPr/>
          <p:nvPr/>
        </p:nvSpPr>
        <p:spPr>
          <a:xfrm flipH="1">
            <a:off x="3671040" y="3199145"/>
            <a:ext cx="1034714" cy="216568"/>
          </a:xfrm>
          <a:prstGeom prst="parallelogram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5487218" y="2166766"/>
            <a:ext cx="21399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 smtClean="0"/>
              <a:t>s</a:t>
            </a:r>
            <a:r>
              <a:rPr kumimoji="1" lang="en-US" altLang="ja-JP" b="1" dirty="0" err="1" smtClean="0"/>
              <a:t>wing_leg</a:t>
            </a:r>
            <a:r>
              <a:rPr lang="en-US" altLang="ja-JP" b="1" dirty="0" err="1" smtClean="0"/>
              <a:t>_src_cords</a:t>
            </a:r>
            <a:endParaRPr lang="en-US" altLang="ja-JP" b="1" dirty="0" smtClean="0"/>
          </a:p>
          <a:p>
            <a:r>
              <a:rPr kumimoji="1" lang="en-US" altLang="ja-JP" dirty="0" smtClean="0"/>
              <a:t>(source of swing leg)</a:t>
            </a:r>
            <a:endParaRPr kumimoji="1" lang="ja-JP" altLang="en-US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30255" y="1836113"/>
            <a:ext cx="259776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 smtClean="0"/>
              <a:t>swing</a:t>
            </a:r>
            <a:r>
              <a:rPr kumimoji="1" lang="en-US" altLang="ja-JP" b="1" dirty="0" err="1" smtClean="0"/>
              <a:t>_leg</a:t>
            </a:r>
            <a:r>
              <a:rPr lang="en-US" altLang="ja-JP" b="1" dirty="0" err="1" smtClean="0"/>
              <a:t>_dst_cords</a:t>
            </a:r>
            <a:endParaRPr lang="en-US" altLang="ja-JP" b="1" dirty="0" smtClean="0"/>
          </a:p>
          <a:p>
            <a:r>
              <a:rPr kumimoji="1" lang="en-US" altLang="ja-JP" dirty="0" smtClean="0"/>
              <a:t>(destination of swing leg)</a:t>
            </a:r>
            <a:endParaRPr kumimoji="1" lang="ja-JP" altLang="en-US" dirty="0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5052287" y="3218977"/>
            <a:ext cx="2078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 err="1" smtClean="0"/>
              <a:t>support_leg</a:t>
            </a:r>
            <a:r>
              <a:rPr lang="en-US" altLang="ja-JP" b="1" dirty="0" err="1" smtClean="0"/>
              <a:t>_coords</a:t>
            </a:r>
            <a:endParaRPr kumimoji="1" lang="ja-JP" altLang="en-US" b="1" dirty="0"/>
          </a:p>
        </p:txBody>
      </p:sp>
      <p:cxnSp>
        <p:nvCxnSpPr>
          <p:cNvPr id="16" name="直線矢印コネクタ 15"/>
          <p:cNvCxnSpPr/>
          <p:nvPr/>
        </p:nvCxnSpPr>
        <p:spPr>
          <a:xfrm>
            <a:off x="2141621" y="2450465"/>
            <a:ext cx="1275347" cy="2674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矢印コネクタ 16"/>
          <p:cNvCxnSpPr/>
          <p:nvPr/>
        </p:nvCxnSpPr>
        <p:spPr>
          <a:xfrm flipH="1">
            <a:off x="4812632" y="2450465"/>
            <a:ext cx="729916" cy="2674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平行四辺形 19"/>
          <p:cNvSpPr/>
          <p:nvPr/>
        </p:nvSpPr>
        <p:spPr>
          <a:xfrm flipH="1">
            <a:off x="3402603" y="1974650"/>
            <a:ext cx="1034714" cy="216568"/>
          </a:xfrm>
          <a:prstGeom prst="parallelogram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5099409" y="1211643"/>
            <a:ext cx="193527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 smtClean="0"/>
              <a:t>s</a:t>
            </a:r>
            <a:r>
              <a:rPr kumimoji="1" lang="en-US" altLang="ja-JP" b="1" dirty="0" err="1" smtClean="0"/>
              <a:t>wing_leg</a:t>
            </a:r>
            <a:r>
              <a:rPr lang="en-US" altLang="ja-JP" b="1" dirty="0" err="1" smtClean="0"/>
              <a:t>_cords</a:t>
            </a:r>
            <a:endParaRPr lang="en-US" altLang="ja-JP" b="1" dirty="0" smtClean="0"/>
          </a:p>
          <a:p>
            <a:r>
              <a:rPr kumimoji="1" lang="en-US" altLang="ja-JP" dirty="0" smtClean="0"/>
              <a:t>(current swing leg)</a:t>
            </a:r>
            <a:endParaRPr kumimoji="1" lang="ja-JP" altLang="en-US" dirty="0"/>
          </a:p>
        </p:txBody>
      </p:sp>
      <p:cxnSp>
        <p:nvCxnSpPr>
          <p:cNvPr id="22" name="直線矢印コネクタ 21"/>
          <p:cNvCxnSpPr/>
          <p:nvPr/>
        </p:nvCxnSpPr>
        <p:spPr>
          <a:xfrm flipH="1">
            <a:off x="4207042" y="1696452"/>
            <a:ext cx="871201" cy="3191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平行四辺形 23"/>
          <p:cNvSpPr/>
          <p:nvPr/>
        </p:nvSpPr>
        <p:spPr>
          <a:xfrm flipH="1">
            <a:off x="2766260" y="5698447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平行四辺形 24"/>
          <p:cNvSpPr/>
          <p:nvPr/>
        </p:nvSpPr>
        <p:spPr>
          <a:xfrm flipH="1">
            <a:off x="4207042" y="5698447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平行四辺形 25"/>
          <p:cNvSpPr/>
          <p:nvPr/>
        </p:nvSpPr>
        <p:spPr>
          <a:xfrm flipH="1">
            <a:off x="3771573" y="6297672"/>
            <a:ext cx="1034714" cy="216568"/>
          </a:xfrm>
          <a:prstGeom prst="parallelogram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平行四辺形 26"/>
          <p:cNvSpPr/>
          <p:nvPr/>
        </p:nvSpPr>
        <p:spPr>
          <a:xfrm flipH="1">
            <a:off x="3518909" y="5027404"/>
            <a:ext cx="1034714" cy="216568"/>
          </a:xfrm>
          <a:prstGeom prst="parallelogram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9" name="直線コネクタ 28"/>
          <p:cNvCxnSpPr/>
          <p:nvPr/>
        </p:nvCxnSpPr>
        <p:spPr>
          <a:xfrm flipH="1" flipV="1">
            <a:off x="3800974" y="4500554"/>
            <a:ext cx="350780" cy="649705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コネクタ 30"/>
          <p:cNvCxnSpPr/>
          <p:nvPr/>
        </p:nvCxnSpPr>
        <p:spPr>
          <a:xfrm flipV="1">
            <a:off x="3800974" y="4235649"/>
            <a:ext cx="1025366" cy="302454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線コネクタ 34"/>
          <p:cNvCxnSpPr/>
          <p:nvPr/>
        </p:nvCxnSpPr>
        <p:spPr>
          <a:xfrm>
            <a:off x="4203031" y="5532916"/>
            <a:ext cx="350592" cy="8714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円弧 40"/>
          <p:cNvSpPr/>
          <p:nvPr/>
        </p:nvSpPr>
        <p:spPr>
          <a:xfrm>
            <a:off x="3569368" y="2172449"/>
            <a:ext cx="1395664" cy="1395664"/>
          </a:xfrm>
          <a:prstGeom prst="arc">
            <a:avLst>
              <a:gd name="adj1" fmla="val 10990793"/>
              <a:gd name="adj2" fmla="val 0"/>
            </a:avLst>
          </a:prstGeom>
          <a:ln w="31750">
            <a:solidFill>
              <a:srgbClr val="FF0000"/>
            </a:solidFill>
            <a:headEnd type="triangle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円弧 2"/>
          <p:cNvSpPr/>
          <p:nvPr/>
        </p:nvSpPr>
        <p:spPr>
          <a:xfrm>
            <a:off x="3338434" y="5136712"/>
            <a:ext cx="1395664" cy="1395664"/>
          </a:xfrm>
          <a:prstGeom prst="arc">
            <a:avLst>
              <a:gd name="adj1" fmla="val 10990793"/>
              <a:gd name="adj2" fmla="val 0"/>
            </a:avLst>
          </a:prstGeom>
          <a:ln w="31750">
            <a:solidFill>
              <a:srgbClr val="FF0000"/>
            </a:solidFill>
            <a:headEnd type="triangle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33" name="直線コネクタ 32"/>
          <p:cNvCxnSpPr/>
          <p:nvPr/>
        </p:nvCxnSpPr>
        <p:spPr>
          <a:xfrm flipH="1">
            <a:off x="4203031" y="4265117"/>
            <a:ext cx="637674" cy="1274463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線矢印コネクタ 41"/>
          <p:cNvCxnSpPr>
            <a:stCxn id="14" idx="1"/>
          </p:cNvCxnSpPr>
          <p:nvPr/>
        </p:nvCxnSpPr>
        <p:spPr>
          <a:xfrm flipH="1" flipV="1">
            <a:off x="4506647" y="3302152"/>
            <a:ext cx="545640" cy="10149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線矢印コネクタ 43"/>
          <p:cNvCxnSpPr/>
          <p:nvPr/>
        </p:nvCxnSpPr>
        <p:spPr>
          <a:xfrm flipH="1">
            <a:off x="4542742" y="4620626"/>
            <a:ext cx="729916" cy="2674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テキスト ボックス 44"/>
          <p:cNvSpPr txBox="1"/>
          <p:nvPr/>
        </p:nvSpPr>
        <p:spPr>
          <a:xfrm>
            <a:off x="5206665" y="4394322"/>
            <a:ext cx="13276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/>
              <a:t>s</a:t>
            </a:r>
            <a:r>
              <a:rPr kumimoji="1" lang="en-US" altLang="ja-JP" b="1" dirty="0" err="1" smtClean="0"/>
              <a:t>upport_leg</a:t>
            </a:r>
            <a:endParaRPr kumimoji="1" lang="ja-JP" altLang="en-US" b="1" dirty="0"/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1956009" y="4017544"/>
            <a:ext cx="11308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 smtClean="0"/>
              <a:t>swing</a:t>
            </a:r>
            <a:r>
              <a:rPr kumimoji="1" lang="en-US" altLang="ja-JP" b="1" dirty="0" err="1" smtClean="0"/>
              <a:t>_leg</a:t>
            </a:r>
            <a:endParaRPr kumimoji="1" lang="ja-JP" altLang="en-US" b="1" dirty="0"/>
          </a:p>
        </p:txBody>
      </p:sp>
      <p:cxnSp>
        <p:nvCxnSpPr>
          <p:cNvPr id="47" name="直線矢印コネクタ 46"/>
          <p:cNvCxnSpPr>
            <a:stCxn id="46" idx="3"/>
          </p:cNvCxnSpPr>
          <p:nvPr/>
        </p:nvCxnSpPr>
        <p:spPr>
          <a:xfrm>
            <a:off x="3086896" y="4202210"/>
            <a:ext cx="985463" cy="19661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262809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Orbit type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Shuffle</a:t>
            </a:r>
          </a:p>
          <a:p>
            <a:r>
              <a:rPr kumimoji="1" lang="en-US" altLang="ja-JP" dirty="0" smtClean="0"/>
              <a:t>Cycloid</a:t>
            </a:r>
          </a:p>
          <a:p>
            <a:r>
              <a:rPr lang="en-US" altLang="ja-JP" dirty="0" smtClean="0"/>
              <a:t>Rectangle, Stair, </a:t>
            </a:r>
            <a:r>
              <a:rPr lang="en-US" altLang="ja-JP" dirty="0" err="1" smtClean="0"/>
              <a:t>Cycloiddelay</a:t>
            </a:r>
            <a:r>
              <a:rPr lang="en-US" altLang="ja-JP" dirty="0" smtClean="0"/>
              <a:t>, </a:t>
            </a:r>
            <a:r>
              <a:rPr lang="en-US" altLang="ja-JP" dirty="0" err="1" smtClean="0"/>
              <a:t>Cycloiddelaykick</a:t>
            </a:r>
            <a:endParaRPr lang="en-US" altLang="ja-JP" dirty="0" smtClean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19212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Orbit type (cycloid, shuffle)</a:t>
            </a:r>
            <a:endParaRPr kumimoji="1" lang="ja-JP" altLang="en-US" dirty="0"/>
          </a:p>
        </p:txBody>
      </p:sp>
      <p:sp>
        <p:nvSpPr>
          <p:cNvPr id="7" name="平行四辺形 6"/>
          <p:cNvSpPr/>
          <p:nvPr/>
        </p:nvSpPr>
        <p:spPr>
          <a:xfrm flipH="1">
            <a:off x="6039854" y="3641047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平行四辺形 7"/>
          <p:cNvSpPr/>
          <p:nvPr/>
        </p:nvSpPr>
        <p:spPr>
          <a:xfrm flipH="1">
            <a:off x="7480636" y="3641047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円弧 13"/>
          <p:cNvSpPr/>
          <p:nvPr/>
        </p:nvSpPr>
        <p:spPr>
          <a:xfrm>
            <a:off x="6612028" y="3079312"/>
            <a:ext cx="1395664" cy="1395664"/>
          </a:xfrm>
          <a:prstGeom prst="arc">
            <a:avLst>
              <a:gd name="adj1" fmla="val 10990793"/>
              <a:gd name="adj2" fmla="val 0"/>
            </a:avLst>
          </a:prstGeom>
          <a:ln w="31750">
            <a:solidFill>
              <a:srgbClr val="FF0000"/>
            </a:solidFill>
            <a:headEnd type="triangle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平行四辺形 19"/>
          <p:cNvSpPr/>
          <p:nvPr/>
        </p:nvSpPr>
        <p:spPr>
          <a:xfrm flipH="1">
            <a:off x="1283370" y="3641047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平行四辺形 20"/>
          <p:cNvSpPr/>
          <p:nvPr/>
        </p:nvSpPr>
        <p:spPr>
          <a:xfrm flipH="1">
            <a:off x="2724152" y="3641047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3" name="直線矢印コネクタ 22"/>
          <p:cNvCxnSpPr/>
          <p:nvPr/>
        </p:nvCxnSpPr>
        <p:spPr>
          <a:xfrm flipH="1">
            <a:off x="1997242" y="3753853"/>
            <a:ext cx="1467853" cy="0"/>
          </a:xfrm>
          <a:prstGeom prst="straightConnector1">
            <a:avLst/>
          </a:prstGeom>
          <a:ln w="19050">
            <a:solidFill>
              <a:srgbClr val="FF0000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テキスト ボックス 23"/>
          <p:cNvSpPr txBox="1"/>
          <p:nvPr/>
        </p:nvSpPr>
        <p:spPr>
          <a:xfrm>
            <a:off x="1997242" y="4559968"/>
            <a:ext cx="8595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 smtClean="0"/>
              <a:t>Shuffle</a:t>
            </a:r>
            <a:endParaRPr kumimoji="1" lang="ja-JP" altLang="en-US" b="1" dirty="0"/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6880094" y="4598990"/>
            <a:ext cx="8421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 smtClean="0"/>
              <a:t>cycloid</a:t>
            </a:r>
            <a:endParaRPr kumimoji="1" lang="ja-JP" altLang="en-US" b="1" dirty="0"/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4132146" y="2682409"/>
            <a:ext cx="210660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 smtClean="0"/>
              <a:t>d</a:t>
            </a:r>
            <a:r>
              <a:rPr kumimoji="1" lang="en-US" altLang="ja-JP" b="1" dirty="0" err="1" smtClean="0"/>
              <a:t>efault_step_height</a:t>
            </a:r>
            <a:endParaRPr kumimoji="1" lang="en-US" altLang="ja-JP" b="1" dirty="0" smtClean="0"/>
          </a:p>
          <a:p>
            <a:r>
              <a:rPr lang="en-US" altLang="ja-JP" dirty="0" smtClean="0"/>
              <a:t>(or </a:t>
            </a:r>
            <a:r>
              <a:rPr lang="en-US" altLang="ja-JP" dirty="0" err="1" smtClean="0"/>
              <a:t>step_height</a:t>
            </a:r>
            <a:r>
              <a:rPr lang="en-US" altLang="ja-JP" dirty="0" smtClean="0"/>
              <a:t>)</a:t>
            </a:r>
            <a:endParaRPr kumimoji="1" lang="ja-JP" altLang="en-US" dirty="0"/>
          </a:p>
        </p:txBody>
      </p:sp>
      <p:cxnSp>
        <p:nvCxnSpPr>
          <p:cNvPr id="30" name="直線コネクタ 29"/>
          <p:cNvCxnSpPr/>
          <p:nvPr/>
        </p:nvCxnSpPr>
        <p:spPr>
          <a:xfrm rot="5400000">
            <a:off x="6559735" y="2275723"/>
            <a:ext cx="0" cy="160718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コネクタ 30"/>
          <p:cNvCxnSpPr>
            <a:stCxn id="14" idx="0"/>
          </p:cNvCxnSpPr>
          <p:nvPr/>
        </p:nvCxnSpPr>
        <p:spPr>
          <a:xfrm flipH="1">
            <a:off x="5756145" y="3738435"/>
            <a:ext cx="856957" cy="1089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矢印コネクタ 31"/>
          <p:cNvCxnSpPr/>
          <p:nvPr/>
        </p:nvCxnSpPr>
        <p:spPr>
          <a:xfrm rot="5400000">
            <a:off x="5608270" y="3414323"/>
            <a:ext cx="670018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88004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657180"/>
            <a:ext cx="7886700" cy="4351338"/>
          </a:xfrm>
        </p:spPr>
        <p:txBody>
          <a:bodyPr>
            <a:normAutofit/>
          </a:bodyPr>
          <a:lstStyle/>
          <a:p>
            <a:r>
              <a:rPr lang="en-US" altLang="ja-JP" sz="2000" dirty="0" smtClean="0"/>
              <a:t>Used in stair, rectangle, </a:t>
            </a:r>
            <a:r>
              <a:rPr lang="en-US" altLang="ja-JP" sz="2000" dirty="0" err="1" smtClean="0"/>
              <a:t>cycloiddelay</a:t>
            </a:r>
            <a:r>
              <a:rPr lang="en-US" altLang="ja-JP" sz="2000" dirty="0" smtClean="0"/>
              <a:t>, </a:t>
            </a:r>
            <a:r>
              <a:rPr lang="en-US" altLang="ja-JP" sz="2000" dirty="0" err="1" smtClean="0"/>
              <a:t>cycloiddelaykick</a:t>
            </a:r>
            <a:endParaRPr lang="en-US" altLang="ja-JP" sz="2000" dirty="0" smtClean="0"/>
          </a:p>
          <a:p>
            <a:r>
              <a:rPr lang="en-US" altLang="ja-JP" sz="2000" dirty="0" smtClean="0"/>
              <a:t>Code : </a:t>
            </a:r>
            <a:r>
              <a:rPr lang="en-US" altLang="ja-JP" sz="2000" dirty="0" err="1" smtClean="0"/>
              <a:t>GaitGenerator.h</a:t>
            </a:r>
            <a:endParaRPr lang="en-US" altLang="ja-JP" sz="2000" dirty="0" smtClean="0"/>
          </a:p>
          <a:p>
            <a:endParaRPr kumimoji="1" lang="ja-JP" altLang="en-US" sz="2000" dirty="0"/>
          </a:p>
        </p:txBody>
      </p:sp>
      <p:sp>
        <p:nvSpPr>
          <p:cNvPr id="4" name="タイトル 1"/>
          <p:cNvSpPr txBox="1">
            <a:spLocks/>
          </p:cNvSpPr>
          <p:nvPr/>
        </p:nvSpPr>
        <p:spPr>
          <a:xfrm>
            <a:off x="628650" y="36111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dirty="0" smtClean="0"/>
              <a:t>Orbit type</a:t>
            </a:r>
            <a:br>
              <a:rPr lang="en-US" altLang="ja-JP" dirty="0" smtClean="0"/>
            </a:br>
            <a:r>
              <a:rPr lang="en-US" altLang="ja-JP" sz="3600" dirty="0" smtClean="0"/>
              <a:t>(</a:t>
            </a:r>
            <a:r>
              <a:rPr lang="en-US" altLang="ja-JP" sz="3600" dirty="0" err="1" smtClean="0"/>
              <a:t>delay_hoffarbib_trajectory_generator</a:t>
            </a:r>
            <a:r>
              <a:rPr lang="en-US" altLang="ja-JP" sz="3600" dirty="0" smtClean="0"/>
              <a:t>)</a:t>
            </a:r>
            <a:endParaRPr lang="ja-JP" altLang="en-US" sz="3600" dirty="0"/>
          </a:p>
        </p:txBody>
      </p:sp>
      <p:sp>
        <p:nvSpPr>
          <p:cNvPr id="5" name="平行四辺形 4"/>
          <p:cNvSpPr/>
          <p:nvPr/>
        </p:nvSpPr>
        <p:spPr>
          <a:xfrm flipH="1">
            <a:off x="211686" y="3446157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平行四辺形 5"/>
          <p:cNvSpPr/>
          <p:nvPr/>
        </p:nvSpPr>
        <p:spPr>
          <a:xfrm flipH="1">
            <a:off x="1652468" y="3446157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628650" y="3666096"/>
            <a:ext cx="378449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- Antecedent path</a:t>
            </a:r>
          </a:p>
          <a:p>
            <a:r>
              <a:rPr lang="en-US" altLang="ja-JP" dirty="0" smtClean="0"/>
              <a:t>  Track path points by constant velocity</a:t>
            </a:r>
            <a:endParaRPr kumimoji="1" lang="ja-JP" altLang="en-US" dirty="0"/>
          </a:p>
        </p:txBody>
      </p:sp>
      <p:cxnSp>
        <p:nvCxnSpPr>
          <p:cNvPr id="10" name="直線矢印コネクタ 9"/>
          <p:cNvCxnSpPr/>
          <p:nvPr/>
        </p:nvCxnSpPr>
        <p:spPr>
          <a:xfrm flipV="1">
            <a:off x="2393411" y="2596437"/>
            <a:ext cx="0" cy="962526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矢印コネクタ 11"/>
          <p:cNvCxnSpPr/>
          <p:nvPr/>
        </p:nvCxnSpPr>
        <p:spPr>
          <a:xfrm flipH="1">
            <a:off x="925558" y="2584405"/>
            <a:ext cx="1467853" cy="0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25558" y="2596437"/>
            <a:ext cx="0" cy="962526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平行四辺形 14"/>
          <p:cNvSpPr/>
          <p:nvPr/>
        </p:nvSpPr>
        <p:spPr>
          <a:xfrm flipH="1">
            <a:off x="5054831" y="3446157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平行四辺形 15"/>
          <p:cNvSpPr/>
          <p:nvPr/>
        </p:nvSpPr>
        <p:spPr>
          <a:xfrm flipH="1">
            <a:off x="6495613" y="3446157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4892452" y="3697909"/>
            <a:ext cx="425154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- Output path</a:t>
            </a:r>
          </a:p>
          <a:p>
            <a:r>
              <a:rPr lang="en-US" altLang="ja-JP" dirty="0" smtClean="0"/>
              <a:t>  Track antecedent path point </a:t>
            </a:r>
          </a:p>
          <a:p>
            <a:r>
              <a:rPr kumimoji="1" lang="en-US" altLang="ja-JP" dirty="0"/>
              <a:t> </a:t>
            </a:r>
            <a:r>
              <a:rPr kumimoji="1" lang="en-US" altLang="ja-JP" dirty="0" smtClean="0"/>
              <a:t> constant delay and </a:t>
            </a:r>
            <a:r>
              <a:rPr kumimoji="1" lang="en-US" altLang="ja-JP" dirty="0" err="1" smtClean="0"/>
              <a:t>hoffarbib</a:t>
            </a:r>
            <a:r>
              <a:rPr lang="en-US" altLang="ja-JP" dirty="0"/>
              <a:t> </a:t>
            </a:r>
            <a:r>
              <a:rPr kumimoji="1" lang="en-US" altLang="ja-JP" dirty="0" smtClean="0"/>
              <a:t>interpolation</a:t>
            </a:r>
            <a:endParaRPr kumimoji="1" lang="ja-JP" altLang="en-US" dirty="0"/>
          </a:p>
        </p:txBody>
      </p:sp>
      <p:cxnSp>
        <p:nvCxnSpPr>
          <p:cNvPr id="18" name="直線矢印コネクタ 17"/>
          <p:cNvCxnSpPr/>
          <p:nvPr/>
        </p:nvCxnSpPr>
        <p:spPr>
          <a:xfrm flipV="1">
            <a:off x="7236556" y="2596437"/>
            <a:ext cx="0" cy="962526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 flipH="1">
            <a:off x="5768703" y="2584405"/>
            <a:ext cx="1467853" cy="0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矢印コネクタ 19"/>
          <p:cNvCxnSpPr/>
          <p:nvPr/>
        </p:nvCxnSpPr>
        <p:spPr>
          <a:xfrm flipH="1">
            <a:off x="5765335" y="2596437"/>
            <a:ext cx="3368" cy="849720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フリーフォーム 22"/>
          <p:cNvSpPr/>
          <p:nvPr/>
        </p:nvSpPr>
        <p:spPr>
          <a:xfrm>
            <a:off x="5765335" y="2593414"/>
            <a:ext cx="1485636" cy="943873"/>
          </a:xfrm>
          <a:custGeom>
            <a:avLst/>
            <a:gdLst>
              <a:gd name="connsiteX0" fmla="*/ 1465644 w 1485636"/>
              <a:gd name="connsiteY0" fmla="*/ 943873 h 943873"/>
              <a:gd name="connsiteX1" fmla="*/ 1453612 w 1485636"/>
              <a:gd name="connsiteY1" fmla="*/ 402452 h 943873"/>
              <a:gd name="connsiteX2" fmla="*/ 1164854 w 1485636"/>
              <a:gd name="connsiteY2" fmla="*/ 41505 h 943873"/>
              <a:gd name="connsiteX3" fmla="*/ 370770 w 1485636"/>
              <a:gd name="connsiteY3" fmla="*/ 53536 h 943873"/>
              <a:gd name="connsiteX4" fmla="*/ 45918 w 1485636"/>
              <a:gd name="connsiteY4" fmla="*/ 450578 h 943873"/>
              <a:gd name="connsiteX5" fmla="*/ 9823 w 1485636"/>
              <a:gd name="connsiteY5" fmla="*/ 859652 h 9438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485636" h="943873">
                <a:moveTo>
                  <a:pt x="1465644" y="943873"/>
                </a:moveTo>
                <a:cubicBezTo>
                  <a:pt x="1484694" y="748360"/>
                  <a:pt x="1503744" y="552847"/>
                  <a:pt x="1453612" y="402452"/>
                </a:cubicBezTo>
                <a:cubicBezTo>
                  <a:pt x="1403480" y="252057"/>
                  <a:pt x="1345328" y="99658"/>
                  <a:pt x="1164854" y="41505"/>
                </a:cubicBezTo>
                <a:cubicBezTo>
                  <a:pt x="984380" y="-16648"/>
                  <a:pt x="557259" y="-14643"/>
                  <a:pt x="370770" y="53536"/>
                </a:cubicBezTo>
                <a:cubicBezTo>
                  <a:pt x="184281" y="121715"/>
                  <a:pt x="106076" y="316225"/>
                  <a:pt x="45918" y="450578"/>
                </a:cubicBezTo>
                <a:cubicBezTo>
                  <a:pt x="-14240" y="584931"/>
                  <a:pt x="-2209" y="722291"/>
                  <a:pt x="9823" y="859652"/>
                </a:cubicBezTo>
              </a:path>
            </a:pathLst>
          </a:custGeom>
          <a:noFill/>
          <a:ln w="25400">
            <a:solidFill>
              <a:srgbClr val="FF0000"/>
            </a:solidFill>
            <a:tailEnd type="triangle" w="lg" len="lg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628650" y="4466125"/>
            <a:ext cx="7185750" cy="240065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Parameters</a:t>
            </a:r>
          </a:p>
          <a:p>
            <a:r>
              <a:rPr kumimoji="1" lang="en-US" altLang="ja-JP" sz="1600" dirty="0"/>
              <a:t> </a:t>
            </a:r>
            <a:r>
              <a:rPr kumimoji="1" lang="en-US" altLang="ja-JP" sz="1600" dirty="0" smtClean="0"/>
              <a:t> </a:t>
            </a:r>
            <a:r>
              <a:rPr kumimoji="1" lang="en-US" altLang="ja-JP" sz="1600" b="1" dirty="0" smtClean="0"/>
              <a:t>swing_trajectory_delay_time_offset</a:t>
            </a:r>
            <a:endParaRPr lang="en-US" altLang="ja-JP" sz="1600" b="1" dirty="0"/>
          </a:p>
          <a:p>
            <a:r>
              <a:rPr kumimoji="1" lang="en-US" altLang="ja-JP" sz="1400" dirty="0" smtClean="0"/>
              <a:t>    Output path point reaches antecedent path point in </a:t>
            </a:r>
            <a:r>
              <a:rPr lang="en-US" altLang="ja-JP" sz="1400" dirty="0" smtClean="0"/>
              <a:t>swing_trajectory_delay_time_offset [sec]</a:t>
            </a:r>
          </a:p>
          <a:p>
            <a:r>
              <a:rPr kumimoji="1" lang="en-US" altLang="ja-JP" sz="1400" dirty="0"/>
              <a:t> </a:t>
            </a:r>
            <a:r>
              <a:rPr kumimoji="1" lang="en-US" altLang="ja-JP" sz="1400" dirty="0" smtClean="0"/>
              <a:t>   This affects smoothness of output path</a:t>
            </a:r>
          </a:p>
          <a:p>
            <a:r>
              <a:rPr lang="en-US" altLang="ja-JP" sz="1600" b="1" dirty="0"/>
              <a:t> </a:t>
            </a:r>
            <a:r>
              <a:rPr lang="en-US" altLang="ja-JP" sz="1600" b="1" dirty="0" smtClean="0"/>
              <a:t> </a:t>
            </a:r>
            <a:r>
              <a:rPr lang="en-US" altLang="ja-JP" sz="1600" b="1" dirty="0" err="1" smtClean="0"/>
              <a:t>swing_trajectory_final_distance_weight</a:t>
            </a:r>
            <a:r>
              <a:rPr kumimoji="1" lang="en-US" altLang="ja-JP" sz="1600" b="1" dirty="0" smtClean="0"/>
              <a:t> </a:t>
            </a:r>
          </a:p>
          <a:p>
            <a:r>
              <a:rPr lang="en-US" altLang="ja-JP" sz="1400" dirty="0"/>
              <a:t> </a:t>
            </a:r>
            <a:r>
              <a:rPr lang="en-US" altLang="ja-JP" sz="1400" dirty="0" smtClean="0"/>
              <a:t>   Weighing of “final distance”, which is distance of final antecedent path. 1.0 by default.</a:t>
            </a:r>
          </a:p>
          <a:p>
            <a:r>
              <a:rPr kumimoji="1" lang="en-US" altLang="ja-JP" sz="1400" dirty="0"/>
              <a:t> </a:t>
            </a:r>
            <a:r>
              <a:rPr kumimoji="1" lang="en-US" altLang="ja-JP" sz="1400" dirty="0" smtClean="0"/>
              <a:t>   weighing </a:t>
            </a:r>
            <a:r>
              <a:rPr lang="en-US" altLang="ja-JP" sz="1400" dirty="0" smtClean="0"/>
              <a:t>&gt; 1.0, distance increase and antecedent path point velocity decrease.</a:t>
            </a:r>
          </a:p>
          <a:p>
            <a:r>
              <a:rPr kumimoji="1" lang="en-US" altLang="ja-JP" sz="1400" dirty="0"/>
              <a:t> </a:t>
            </a:r>
            <a:r>
              <a:rPr kumimoji="1" lang="en-US" altLang="ja-JP" sz="1400" dirty="0" smtClean="0"/>
              <a:t>   weighing &lt; 1.0, </a:t>
            </a:r>
            <a:r>
              <a:rPr lang="en-US" altLang="ja-JP" sz="1400" dirty="0" smtClean="0"/>
              <a:t>distance decrease </a:t>
            </a:r>
            <a:r>
              <a:rPr lang="en-US" altLang="ja-JP" sz="1400" dirty="0"/>
              <a:t>and antecedent path point velocity </a:t>
            </a:r>
            <a:r>
              <a:rPr lang="en-US" altLang="ja-JP" sz="1400" dirty="0" smtClean="0"/>
              <a:t>increase.</a:t>
            </a:r>
          </a:p>
          <a:p>
            <a:r>
              <a:rPr kumimoji="1" lang="en-US" altLang="ja-JP" sz="1400" dirty="0"/>
              <a:t> </a:t>
            </a:r>
            <a:r>
              <a:rPr kumimoji="1" lang="en-US" altLang="ja-JP" sz="1400" dirty="0" smtClean="0"/>
              <a:t>   This is used for slow down landing foot speed.</a:t>
            </a:r>
          </a:p>
          <a:p>
            <a:r>
              <a:rPr lang="en-US" altLang="ja-JP" sz="1600" b="1" i="1" dirty="0"/>
              <a:t> </a:t>
            </a:r>
            <a:r>
              <a:rPr lang="en-US" altLang="ja-JP" sz="1600" b="1" i="1" dirty="0" smtClean="0"/>
              <a:t>Note : Output path step height can be smaller than antecedent path step height.</a:t>
            </a:r>
            <a:endParaRPr kumimoji="1" lang="ja-JP" altLang="en-US" sz="1600" b="1" i="1" dirty="0"/>
          </a:p>
        </p:txBody>
      </p:sp>
      <p:cxnSp>
        <p:nvCxnSpPr>
          <p:cNvPr id="27" name="直線矢印コネクタ 26"/>
          <p:cNvCxnSpPr/>
          <p:nvPr/>
        </p:nvCxnSpPr>
        <p:spPr>
          <a:xfrm>
            <a:off x="5054831" y="2755235"/>
            <a:ext cx="710504" cy="16844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テキスト ボックス 27"/>
          <p:cNvSpPr txBox="1"/>
          <p:nvPr/>
        </p:nvSpPr>
        <p:spPr>
          <a:xfrm>
            <a:off x="4045296" y="2399739"/>
            <a:ext cx="15258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err="1" smtClean="0"/>
              <a:t>Final_distance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60478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/>
          <p:cNvSpPr txBox="1">
            <a:spLocks/>
          </p:cNvSpPr>
          <p:nvPr/>
        </p:nvSpPr>
        <p:spPr>
          <a:xfrm>
            <a:off x="628650" y="36111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dirty="0" smtClean="0"/>
              <a:t>Orbit type</a:t>
            </a:r>
            <a:br>
              <a:rPr lang="en-US" altLang="ja-JP" dirty="0" smtClean="0"/>
            </a:br>
            <a:r>
              <a:rPr lang="en-US" altLang="ja-JP" sz="3600" dirty="0" smtClean="0"/>
              <a:t>(stair by </a:t>
            </a:r>
            <a:r>
              <a:rPr lang="en-US" altLang="ja-JP" sz="3600" dirty="0" err="1" smtClean="0"/>
              <a:t>delay_hoffarbib_xxx</a:t>
            </a:r>
            <a:r>
              <a:rPr lang="en-US" altLang="ja-JP" sz="3600" dirty="0" smtClean="0"/>
              <a:t>)</a:t>
            </a:r>
            <a:endParaRPr lang="ja-JP" altLang="en-US" sz="3600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664744" y="4397880"/>
            <a:ext cx="25067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- </a:t>
            </a:r>
            <a:r>
              <a:rPr kumimoji="1" lang="en-US" altLang="ja-JP" dirty="0" err="1" smtClean="0"/>
              <a:t>Upstair</a:t>
            </a:r>
            <a:r>
              <a:rPr kumimoji="1" lang="en-US" altLang="ja-JP" dirty="0" smtClean="0"/>
              <a:t> (start z &lt; goal z)</a:t>
            </a:r>
            <a:endParaRPr kumimoji="1" lang="ja-JP" altLang="en-US" dirty="0"/>
          </a:p>
        </p:txBody>
      </p:sp>
      <p:sp>
        <p:nvSpPr>
          <p:cNvPr id="15" name="平行四辺形 14"/>
          <p:cNvSpPr/>
          <p:nvPr/>
        </p:nvSpPr>
        <p:spPr>
          <a:xfrm flipH="1">
            <a:off x="236838" y="3613678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平行四辺形 15"/>
          <p:cNvSpPr/>
          <p:nvPr/>
        </p:nvSpPr>
        <p:spPr>
          <a:xfrm flipH="1">
            <a:off x="1731107" y="4090419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8" name="直線矢印コネクタ 17"/>
          <p:cNvCxnSpPr/>
          <p:nvPr/>
        </p:nvCxnSpPr>
        <p:spPr>
          <a:xfrm flipV="1">
            <a:off x="2472050" y="3240699"/>
            <a:ext cx="293771" cy="962526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 flipH="1">
            <a:off x="1004198" y="3228667"/>
            <a:ext cx="1761623" cy="0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矢印コネクタ 19"/>
          <p:cNvCxnSpPr/>
          <p:nvPr/>
        </p:nvCxnSpPr>
        <p:spPr>
          <a:xfrm>
            <a:off x="1004197" y="3240699"/>
            <a:ext cx="0" cy="578709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ボックス 24"/>
          <p:cNvSpPr txBox="1"/>
          <p:nvPr/>
        </p:nvSpPr>
        <p:spPr>
          <a:xfrm>
            <a:off x="664744" y="5300372"/>
            <a:ext cx="4435445" cy="8925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Parameters</a:t>
            </a:r>
          </a:p>
          <a:p>
            <a:r>
              <a:rPr kumimoji="1" lang="en-US" altLang="ja-JP" b="1" dirty="0"/>
              <a:t> </a:t>
            </a:r>
            <a:r>
              <a:rPr kumimoji="1" lang="en-US" altLang="ja-JP" b="1" dirty="0" smtClean="0"/>
              <a:t> </a:t>
            </a:r>
            <a:r>
              <a:rPr kumimoji="1" lang="en-US" altLang="ja-JP" b="1" dirty="0" err="1" smtClean="0"/>
              <a:t>stair_trajectory_way_point_offset</a:t>
            </a:r>
            <a:endParaRPr lang="en-US" altLang="ja-JP" b="1" dirty="0"/>
          </a:p>
          <a:p>
            <a:r>
              <a:rPr lang="en-US" altLang="ja-JP" sz="1600" dirty="0"/>
              <a:t> </a:t>
            </a:r>
            <a:r>
              <a:rPr lang="en-US" altLang="ja-JP" sz="1600" dirty="0" smtClean="0"/>
              <a:t>     Way point offset [m] to avoid collision with stair</a:t>
            </a:r>
            <a:endParaRPr kumimoji="1" lang="ja-JP" altLang="en-US" sz="1600" dirty="0"/>
          </a:p>
        </p:txBody>
      </p:sp>
      <p:sp>
        <p:nvSpPr>
          <p:cNvPr id="24" name="フリーフォーム 23"/>
          <p:cNvSpPr/>
          <p:nvPr/>
        </p:nvSpPr>
        <p:spPr>
          <a:xfrm>
            <a:off x="1005750" y="3243379"/>
            <a:ext cx="1629205" cy="953499"/>
          </a:xfrm>
          <a:custGeom>
            <a:avLst/>
            <a:gdLst>
              <a:gd name="connsiteX0" fmla="*/ 1484786 w 1629205"/>
              <a:gd name="connsiteY0" fmla="*/ 953499 h 953499"/>
              <a:gd name="connsiteX1" fmla="*/ 1629165 w 1629205"/>
              <a:gd name="connsiteY1" fmla="*/ 315826 h 953499"/>
              <a:gd name="connsiteX2" fmla="*/ 1472755 w 1629205"/>
              <a:gd name="connsiteY2" fmla="*/ 27068 h 953499"/>
              <a:gd name="connsiteX3" fmla="*/ 883207 w 1629205"/>
              <a:gd name="connsiteY3" fmla="*/ 15036 h 953499"/>
              <a:gd name="connsiteX4" fmla="*/ 245533 w 1629205"/>
              <a:gd name="connsiteY4" fmla="*/ 51131 h 953499"/>
              <a:gd name="connsiteX5" fmla="*/ 16933 w 1629205"/>
              <a:gd name="connsiteY5" fmla="*/ 327857 h 953499"/>
              <a:gd name="connsiteX6" fmla="*/ 16933 w 1629205"/>
              <a:gd name="connsiteY6" fmla="*/ 544426 h 953499"/>
              <a:gd name="connsiteX7" fmla="*/ 16933 w 1629205"/>
              <a:gd name="connsiteY7" fmla="*/ 544426 h 9534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629205" h="953499">
                <a:moveTo>
                  <a:pt x="1484786" y="953499"/>
                </a:moveTo>
                <a:cubicBezTo>
                  <a:pt x="1557978" y="711865"/>
                  <a:pt x="1631170" y="470231"/>
                  <a:pt x="1629165" y="315826"/>
                </a:cubicBezTo>
                <a:cubicBezTo>
                  <a:pt x="1627160" y="161421"/>
                  <a:pt x="1597081" y="77200"/>
                  <a:pt x="1472755" y="27068"/>
                </a:cubicBezTo>
                <a:cubicBezTo>
                  <a:pt x="1348429" y="-23064"/>
                  <a:pt x="1087744" y="11025"/>
                  <a:pt x="883207" y="15036"/>
                </a:cubicBezTo>
                <a:cubicBezTo>
                  <a:pt x="678670" y="19047"/>
                  <a:pt x="389912" y="-1006"/>
                  <a:pt x="245533" y="51131"/>
                </a:cubicBezTo>
                <a:cubicBezTo>
                  <a:pt x="101154" y="103268"/>
                  <a:pt x="55033" y="245641"/>
                  <a:pt x="16933" y="327857"/>
                </a:cubicBezTo>
                <a:cubicBezTo>
                  <a:pt x="-21167" y="410073"/>
                  <a:pt x="16933" y="544426"/>
                  <a:pt x="16933" y="544426"/>
                </a:cubicBezTo>
                <a:lnTo>
                  <a:pt x="16933" y="544426"/>
                </a:lnTo>
              </a:path>
            </a:pathLst>
          </a:custGeom>
          <a:noFill/>
          <a:ln w="25400">
            <a:solidFill>
              <a:srgbClr val="FF0000"/>
            </a:solidFill>
            <a:tailEnd type="triangle" w="lg" len="lg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5896212" y="4422311"/>
            <a:ext cx="25067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- </a:t>
            </a:r>
            <a:r>
              <a:rPr kumimoji="1" lang="en-US" altLang="ja-JP" dirty="0" err="1" smtClean="0"/>
              <a:t>Upstair</a:t>
            </a:r>
            <a:r>
              <a:rPr kumimoji="1" lang="en-US" altLang="ja-JP" dirty="0" smtClean="0"/>
              <a:t> (start z &gt; goal z)</a:t>
            </a:r>
            <a:endParaRPr kumimoji="1" lang="ja-JP" altLang="en-US" dirty="0"/>
          </a:p>
        </p:txBody>
      </p:sp>
      <p:sp>
        <p:nvSpPr>
          <p:cNvPr id="27" name="平行四辺形 26"/>
          <p:cNvSpPr/>
          <p:nvPr/>
        </p:nvSpPr>
        <p:spPr>
          <a:xfrm flipH="1">
            <a:off x="5316583" y="4263873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平行四辺形 27"/>
          <p:cNvSpPr/>
          <p:nvPr/>
        </p:nvSpPr>
        <p:spPr>
          <a:xfrm flipH="1">
            <a:off x="7051820" y="3651965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9" name="直線矢印コネクタ 28"/>
          <p:cNvCxnSpPr/>
          <p:nvPr/>
        </p:nvCxnSpPr>
        <p:spPr>
          <a:xfrm flipV="1">
            <a:off x="7826836" y="3265130"/>
            <a:ext cx="16019" cy="531657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矢印コネクタ 29"/>
          <p:cNvCxnSpPr/>
          <p:nvPr/>
        </p:nvCxnSpPr>
        <p:spPr>
          <a:xfrm flipH="1">
            <a:off x="5715000" y="3253098"/>
            <a:ext cx="2151423" cy="0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矢印コネクタ 30"/>
          <p:cNvCxnSpPr/>
          <p:nvPr/>
        </p:nvCxnSpPr>
        <p:spPr>
          <a:xfrm>
            <a:off x="5714999" y="3265130"/>
            <a:ext cx="376287" cy="1041857"/>
          </a:xfrm>
          <a:prstGeom prst="straightConnector1">
            <a:avLst/>
          </a:prstGeom>
          <a:ln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フリーフォーム 36"/>
          <p:cNvSpPr/>
          <p:nvPr/>
        </p:nvSpPr>
        <p:spPr>
          <a:xfrm>
            <a:off x="5904486" y="3250467"/>
            <a:ext cx="1968949" cy="994538"/>
          </a:xfrm>
          <a:custGeom>
            <a:avLst/>
            <a:gdLst>
              <a:gd name="connsiteX0" fmla="*/ 1916040 w 1968949"/>
              <a:gd name="connsiteY0" fmla="*/ 513274 h 994538"/>
              <a:gd name="connsiteX1" fmla="*/ 1940103 w 1968949"/>
              <a:gd name="connsiteY1" fmla="*/ 308738 h 994538"/>
              <a:gd name="connsiteX2" fmla="*/ 1567124 w 1968949"/>
              <a:gd name="connsiteY2" fmla="*/ 32011 h 994538"/>
              <a:gd name="connsiteX3" fmla="*/ 845229 w 1968949"/>
              <a:gd name="connsiteY3" fmla="*/ 19980 h 994538"/>
              <a:gd name="connsiteX4" fmla="*/ 87240 w 1968949"/>
              <a:gd name="connsiteY4" fmla="*/ 32011 h 994538"/>
              <a:gd name="connsiteX5" fmla="*/ 15050 w 1968949"/>
              <a:gd name="connsiteY5" fmla="*/ 404990 h 994538"/>
              <a:gd name="connsiteX6" fmla="*/ 75208 w 1968949"/>
              <a:gd name="connsiteY6" fmla="*/ 681717 h 994538"/>
              <a:gd name="connsiteX7" fmla="*/ 171461 w 1968949"/>
              <a:gd name="connsiteY7" fmla="*/ 994538 h 9945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968949" h="994538">
                <a:moveTo>
                  <a:pt x="1916040" y="513274"/>
                </a:moveTo>
                <a:cubicBezTo>
                  <a:pt x="1957148" y="451111"/>
                  <a:pt x="1998256" y="388948"/>
                  <a:pt x="1940103" y="308738"/>
                </a:cubicBezTo>
                <a:cubicBezTo>
                  <a:pt x="1881950" y="228528"/>
                  <a:pt x="1749603" y="80137"/>
                  <a:pt x="1567124" y="32011"/>
                </a:cubicBezTo>
                <a:cubicBezTo>
                  <a:pt x="1384645" y="-16115"/>
                  <a:pt x="1091876" y="19980"/>
                  <a:pt x="845229" y="19980"/>
                </a:cubicBezTo>
                <a:cubicBezTo>
                  <a:pt x="598582" y="19980"/>
                  <a:pt x="225603" y="-32157"/>
                  <a:pt x="87240" y="32011"/>
                </a:cubicBezTo>
                <a:cubicBezTo>
                  <a:pt x="-51123" y="96179"/>
                  <a:pt x="17055" y="296706"/>
                  <a:pt x="15050" y="404990"/>
                </a:cubicBezTo>
                <a:cubicBezTo>
                  <a:pt x="13045" y="513274"/>
                  <a:pt x="49140" y="583459"/>
                  <a:pt x="75208" y="681717"/>
                </a:cubicBezTo>
                <a:cubicBezTo>
                  <a:pt x="101276" y="779975"/>
                  <a:pt x="136368" y="887256"/>
                  <a:pt x="171461" y="994538"/>
                </a:cubicBezTo>
              </a:path>
            </a:pathLst>
          </a:custGeom>
          <a:noFill/>
          <a:ln w="25400">
            <a:solidFill>
              <a:srgbClr val="FF0000"/>
            </a:solidFill>
            <a:tailEnd type="triangle" w="lg" len="lg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38" name="直線コネクタ 37"/>
          <p:cNvCxnSpPr/>
          <p:nvPr/>
        </p:nvCxnSpPr>
        <p:spPr>
          <a:xfrm flipV="1">
            <a:off x="2465038" y="2582074"/>
            <a:ext cx="0" cy="160718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線コネクタ 38"/>
          <p:cNvCxnSpPr/>
          <p:nvPr/>
        </p:nvCxnSpPr>
        <p:spPr>
          <a:xfrm flipV="1">
            <a:off x="2765823" y="2601086"/>
            <a:ext cx="0" cy="66404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直線矢印コネクタ 45"/>
          <p:cNvCxnSpPr/>
          <p:nvPr/>
        </p:nvCxnSpPr>
        <p:spPr>
          <a:xfrm>
            <a:off x="2465038" y="3186228"/>
            <a:ext cx="300783" cy="0"/>
          </a:xfrm>
          <a:prstGeom prst="straightConnector1">
            <a:avLst/>
          </a:prstGeom>
          <a:ln w="19050">
            <a:solidFill>
              <a:srgbClr val="0070C0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線矢印コネクタ 47"/>
          <p:cNvCxnSpPr/>
          <p:nvPr/>
        </p:nvCxnSpPr>
        <p:spPr>
          <a:xfrm flipH="1">
            <a:off x="5737839" y="3186228"/>
            <a:ext cx="316745" cy="0"/>
          </a:xfrm>
          <a:prstGeom prst="straightConnector1">
            <a:avLst/>
          </a:prstGeom>
          <a:ln w="19050">
            <a:solidFill>
              <a:srgbClr val="0070C0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線コネクタ 48"/>
          <p:cNvCxnSpPr/>
          <p:nvPr/>
        </p:nvCxnSpPr>
        <p:spPr>
          <a:xfrm flipV="1">
            <a:off x="5714999" y="2813247"/>
            <a:ext cx="0" cy="45188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直線コネクタ 49"/>
          <p:cNvCxnSpPr/>
          <p:nvPr/>
        </p:nvCxnSpPr>
        <p:spPr>
          <a:xfrm flipV="1">
            <a:off x="6091286" y="2933108"/>
            <a:ext cx="0" cy="137388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テキスト ボックス 53"/>
          <p:cNvSpPr txBox="1"/>
          <p:nvPr/>
        </p:nvSpPr>
        <p:spPr>
          <a:xfrm>
            <a:off x="2501741" y="2781553"/>
            <a:ext cx="18203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err="1"/>
              <a:t>w</a:t>
            </a:r>
            <a:r>
              <a:rPr kumimoji="1" lang="en-US" altLang="ja-JP" dirty="0" err="1" smtClean="0"/>
              <a:t>ay_point_offset</a:t>
            </a:r>
            <a:endParaRPr kumimoji="1" lang="ja-JP" altLang="en-US" dirty="0"/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4923786" y="2801916"/>
            <a:ext cx="18203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err="1"/>
              <a:t>w</a:t>
            </a:r>
            <a:r>
              <a:rPr kumimoji="1" lang="en-US" altLang="ja-JP" dirty="0" err="1" smtClean="0"/>
              <a:t>ay_point_offset</a:t>
            </a:r>
            <a:endParaRPr kumimoji="1" lang="ja-JP" altLang="en-US" dirty="0"/>
          </a:p>
        </p:txBody>
      </p:sp>
      <p:cxnSp>
        <p:nvCxnSpPr>
          <p:cNvPr id="56" name="直線コネクタ 55"/>
          <p:cNvCxnSpPr/>
          <p:nvPr/>
        </p:nvCxnSpPr>
        <p:spPr>
          <a:xfrm flipH="1">
            <a:off x="137960" y="3237032"/>
            <a:ext cx="856957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線コネクタ 56"/>
          <p:cNvCxnSpPr/>
          <p:nvPr/>
        </p:nvCxnSpPr>
        <p:spPr>
          <a:xfrm flipH="1">
            <a:off x="137960" y="3704151"/>
            <a:ext cx="856957" cy="772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線矢印コネクタ 57"/>
          <p:cNvCxnSpPr/>
          <p:nvPr/>
        </p:nvCxnSpPr>
        <p:spPr>
          <a:xfrm rot="5400000">
            <a:off x="87673" y="3474453"/>
            <a:ext cx="474842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4" name="グループ化 63"/>
          <p:cNvGrpSpPr/>
          <p:nvPr/>
        </p:nvGrpSpPr>
        <p:grpSpPr>
          <a:xfrm flipH="1">
            <a:off x="7919530" y="3265130"/>
            <a:ext cx="784824" cy="474842"/>
            <a:chOff x="8304561" y="2500761"/>
            <a:chExt cx="856957" cy="474842"/>
          </a:xfrm>
        </p:grpSpPr>
        <p:cxnSp>
          <p:nvCxnSpPr>
            <p:cNvPr id="61" name="直線コネクタ 60"/>
            <p:cNvCxnSpPr/>
            <p:nvPr/>
          </p:nvCxnSpPr>
          <p:spPr>
            <a:xfrm flipH="1">
              <a:off x="8304561" y="2500761"/>
              <a:ext cx="856957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直線コネクタ 61"/>
            <p:cNvCxnSpPr/>
            <p:nvPr/>
          </p:nvCxnSpPr>
          <p:spPr>
            <a:xfrm flipH="1">
              <a:off x="8304561" y="2967880"/>
              <a:ext cx="856957" cy="7723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直線矢印コネクタ 62"/>
            <p:cNvCxnSpPr/>
            <p:nvPr/>
          </p:nvCxnSpPr>
          <p:spPr>
            <a:xfrm rot="5400000">
              <a:off x="8254274" y="2738182"/>
              <a:ext cx="474842" cy="0"/>
            </a:xfrm>
            <a:prstGeom prst="straightConnector1">
              <a:avLst/>
            </a:prstGeom>
            <a:ln>
              <a:solidFill>
                <a:schemeClr val="tx1"/>
              </a:solidFill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6" name="テキスト ボックス 65"/>
          <p:cNvSpPr txBox="1"/>
          <p:nvPr/>
        </p:nvSpPr>
        <p:spPr>
          <a:xfrm>
            <a:off x="141862" y="1858558"/>
            <a:ext cx="210660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 smtClean="0"/>
              <a:t>d</a:t>
            </a:r>
            <a:r>
              <a:rPr kumimoji="1" lang="en-US" altLang="ja-JP" b="1" dirty="0" err="1" smtClean="0"/>
              <a:t>efault_step_height</a:t>
            </a:r>
            <a:endParaRPr kumimoji="1" lang="en-US" altLang="ja-JP" b="1" dirty="0" smtClean="0"/>
          </a:p>
          <a:p>
            <a:r>
              <a:rPr lang="en-US" altLang="ja-JP" dirty="0" smtClean="0"/>
              <a:t>(or </a:t>
            </a:r>
            <a:r>
              <a:rPr lang="en-US" altLang="ja-JP" dirty="0" err="1" smtClean="0"/>
              <a:t>step_height</a:t>
            </a:r>
            <a:r>
              <a:rPr lang="en-US" altLang="ja-JP" dirty="0" smtClean="0"/>
              <a:t>)</a:t>
            </a:r>
            <a:endParaRPr kumimoji="1" lang="ja-JP" altLang="en-US" dirty="0"/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6744093" y="1770805"/>
            <a:ext cx="210660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 smtClean="0"/>
              <a:t>d</a:t>
            </a:r>
            <a:r>
              <a:rPr kumimoji="1" lang="en-US" altLang="ja-JP" b="1" dirty="0" err="1" smtClean="0"/>
              <a:t>efault_step_height</a:t>
            </a:r>
            <a:endParaRPr kumimoji="1" lang="en-US" altLang="ja-JP" b="1" dirty="0" smtClean="0"/>
          </a:p>
          <a:p>
            <a:r>
              <a:rPr lang="en-US" altLang="ja-JP" dirty="0" smtClean="0"/>
              <a:t>(or </a:t>
            </a:r>
            <a:r>
              <a:rPr lang="en-US" altLang="ja-JP" dirty="0" err="1" smtClean="0"/>
              <a:t>step_height</a:t>
            </a:r>
            <a:r>
              <a:rPr lang="en-US" altLang="ja-JP" dirty="0" smtClean="0"/>
              <a:t>)</a:t>
            </a:r>
            <a:endParaRPr kumimoji="1" lang="ja-JP" altLang="en-US" dirty="0"/>
          </a:p>
        </p:txBody>
      </p:sp>
      <p:cxnSp>
        <p:nvCxnSpPr>
          <p:cNvPr id="69" name="直線矢印コネクタ 68"/>
          <p:cNvCxnSpPr/>
          <p:nvPr/>
        </p:nvCxnSpPr>
        <p:spPr>
          <a:xfrm flipH="1">
            <a:off x="371190" y="2582074"/>
            <a:ext cx="257460" cy="8923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直線矢印コネクタ 70"/>
          <p:cNvCxnSpPr/>
          <p:nvPr/>
        </p:nvCxnSpPr>
        <p:spPr>
          <a:xfrm>
            <a:off x="8041048" y="2386911"/>
            <a:ext cx="474302" cy="11504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1275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/>
          <p:cNvSpPr txBox="1">
            <a:spLocks/>
          </p:cNvSpPr>
          <p:nvPr/>
        </p:nvSpPr>
        <p:spPr>
          <a:xfrm>
            <a:off x="628650" y="36111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dirty="0" smtClean="0"/>
              <a:t>Orbit type</a:t>
            </a:r>
            <a:br>
              <a:rPr lang="en-US" altLang="ja-JP" dirty="0" smtClean="0"/>
            </a:br>
            <a:r>
              <a:rPr lang="en-US" altLang="ja-JP" sz="3600" dirty="0" smtClean="0"/>
              <a:t>(cycloid delay by </a:t>
            </a:r>
            <a:r>
              <a:rPr lang="en-US" altLang="ja-JP" sz="3600" dirty="0" err="1" smtClean="0"/>
              <a:t>delay_hoffarbib_xxx</a:t>
            </a:r>
            <a:r>
              <a:rPr lang="en-US" altLang="ja-JP" sz="3600" dirty="0" smtClean="0"/>
              <a:t>)</a:t>
            </a:r>
            <a:endParaRPr lang="ja-JP" altLang="en-US" sz="3600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628650" y="3678128"/>
            <a:ext cx="702352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Antecedent path : cycloid + vertical foot landing</a:t>
            </a:r>
          </a:p>
          <a:p>
            <a:r>
              <a:rPr lang="en-US" altLang="ja-JP" dirty="0" smtClean="0"/>
              <a:t>Output path : Almost cycloid. Output has feature of </a:t>
            </a:r>
            <a:r>
              <a:rPr lang="en-US" altLang="ja-JP" dirty="0" err="1" smtClean="0"/>
              <a:t>delayt_hoffarbib_xxx</a:t>
            </a:r>
            <a:endParaRPr kumimoji="1" lang="ja-JP" altLang="en-US" dirty="0"/>
          </a:p>
        </p:txBody>
      </p:sp>
      <p:sp>
        <p:nvSpPr>
          <p:cNvPr id="15" name="平行四辺形 14"/>
          <p:cNvSpPr/>
          <p:nvPr/>
        </p:nvSpPr>
        <p:spPr>
          <a:xfrm flipH="1">
            <a:off x="321433" y="3372445"/>
            <a:ext cx="1034714" cy="216568"/>
          </a:xfrm>
          <a:prstGeom prst="parallelogram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平行四辺形 15"/>
          <p:cNvSpPr/>
          <p:nvPr/>
        </p:nvSpPr>
        <p:spPr>
          <a:xfrm flipH="1">
            <a:off x="1695013" y="3370667"/>
            <a:ext cx="1034714" cy="216568"/>
          </a:xfrm>
          <a:prstGeom prst="parallelogram">
            <a:avLst/>
          </a:prstGeom>
          <a:solidFill>
            <a:schemeClr val="accent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1" name="グループ化 10"/>
          <p:cNvGrpSpPr/>
          <p:nvPr/>
        </p:nvGrpSpPr>
        <p:grpSpPr>
          <a:xfrm>
            <a:off x="881891" y="2587447"/>
            <a:ext cx="1647669" cy="1647669"/>
            <a:chOff x="881891" y="2587447"/>
            <a:chExt cx="1647669" cy="1647669"/>
          </a:xfrm>
        </p:grpSpPr>
        <p:sp>
          <p:nvSpPr>
            <p:cNvPr id="2" name="円弧 1"/>
            <p:cNvSpPr/>
            <p:nvPr/>
          </p:nvSpPr>
          <p:spPr>
            <a:xfrm>
              <a:off x="881891" y="2587447"/>
              <a:ext cx="1647669" cy="1647669"/>
            </a:xfrm>
            <a:prstGeom prst="arc">
              <a:avLst>
                <a:gd name="adj1" fmla="val 12345316"/>
                <a:gd name="adj2" fmla="val 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5" name="直線コネクタ 4"/>
            <p:cNvCxnSpPr>
              <a:stCxn id="2" idx="0"/>
            </p:cNvCxnSpPr>
            <p:nvPr/>
          </p:nvCxnSpPr>
          <p:spPr>
            <a:xfrm flipH="1">
              <a:off x="962526" y="3053302"/>
              <a:ext cx="1206" cy="43585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" name="フリーフォーム 11"/>
          <p:cNvSpPr/>
          <p:nvPr/>
        </p:nvSpPr>
        <p:spPr>
          <a:xfrm>
            <a:off x="942534" y="2633985"/>
            <a:ext cx="1584098" cy="807047"/>
          </a:xfrm>
          <a:custGeom>
            <a:avLst/>
            <a:gdLst>
              <a:gd name="connsiteX0" fmla="*/ 1584098 w 1584098"/>
              <a:gd name="connsiteY0" fmla="*/ 795015 h 807047"/>
              <a:gd name="connsiteX1" fmla="*/ 1535971 w 1584098"/>
              <a:gd name="connsiteY1" fmla="*/ 566415 h 807047"/>
              <a:gd name="connsiteX2" fmla="*/ 1295340 w 1584098"/>
              <a:gd name="connsiteY2" fmla="*/ 169373 h 807047"/>
              <a:gd name="connsiteX3" fmla="*/ 838140 w 1584098"/>
              <a:gd name="connsiteY3" fmla="*/ 931 h 807047"/>
              <a:gd name="connsiteX4" fmla="*/ 320782 w 1584098"/>
              <a:gd name="connsiteY4" fmla="*/ 121247 h 807047"/>
              <a:gd name="connsiteX5" fmla="*/ 32024 w 1584098"/>
              <a:gd name="connsiteY5" fmla="*/ 506257 h 807047"/>
              <a:gd name="connsiteX6" fmla="*/ 19992 w 1584098"/>
              <a:gd name="connsiteY6" fmla="*/ 807047 h 8070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84098" h="807047">
                <a:moveTo>
                  <a:pt x="1584098" y="795015"/>
                </a:moveTo>
                <a:cubicBezTo>
                  <a:pt x="1584097" y="732852"/>
                  <a:pt x="1584097" y="670689"/>
                  <a:pt x="1535971" y="566415"/>
                </a:cubicBezTo>
                <a:cubicBezTo>
                  <a:pt x="1487845" y="462141"/>
                  <a:pt x="1411645" y="263620"/>
                  <a:pt x="1295340" y="169373"/>
                </a:cubicBezTo>
                <a:cubicBezTo>
                  <a:pt x="1179035" y="75126"/>
                  <a:pt x="1000566" y="8952"/>
                  <a:pt x="838140" y="931"/>
                </a:cubicBezTo>
                <a:cubicBezTo>
                  <a:pt x="675714" y="-7090"/>
                  <a:pt x="455135" y="37026"/>
                  <a:pt x="320782" y="121247"/>
                </a:cubicBezTo>
                <a:cubicBezTo>
                  <a:pt x="186429" y="205468"/>
                  <a:pt x="82156" y="391957"/>
                  <a:pt x="32024" y="506257"/>
                </a:cubicBezTo>
                <a:cubicBezTo>
                  <a:pt x="-18108" y="620557"/>
                  <a:pt x="942" y="713802"/>
                  <a:pt x="19992" y="807047"/>
                </a:cubicBezTo>
              </a:path>
            </a:pathLst>
          </a:custGeom>
          <a:noFill/>
          <a:ln>
            <a:solidFill>
              <a:srgbClr val="FF0000"/>
            </a:solidFill>
            <a:tailEnd type="triangle" w="lg" len="lg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0" name="直線コネクタ 9"/>
          <p:cNvCxnSpPr/>
          <p:nvPr/>
        </p:nvCxnSpPr>
        <p:spPr>
          <a:xfrm flipH="1">
            <a:off x="1697232" y="2587447"/>
            <a:ext cx="1713913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 flipH="1">
            <a:off x="2554188" y="3433309"/>
            <a:ext cx="856957" cy="772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3090238" y="2633985"/>
            <a:ext cx="0" cy="807047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テキスト ボックス 16"/>
          <p:cNvSpPr txBox="1"/>
          <p:nvPr/>
        </p:nvSpPr>
        <p:spPr>
          <a:xfrm>
            <a:off x="3170091" y="2663185"/>
            <a:ext cx="210660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 err="1" smtClean="0"/>
              <a:t>d</a:t>
            </a:r>
            <a:r>
              <a:rPr kumimoji="1" lang="en-US" altLang="ja-JP" b="1" dirty="0" err="1" smtClean="0"/>
              <a:t>efault_step_height</a:t>
            </a:r>
            <a:endParaRPr kumimoji="1" lang="en-US" altLang="ja-JP" b="1" dirty="0" smtClean="0"/>
          </a:p>
          <a:p>
            <a:r>
              <a:rPr lang="en-US" altLang="ja-JP" dirty="0" smtClean="0"/>
              <a:t>(or </a:t>
            </a:r>
            <a:r>
              <a:rPr lang="en-US" altLang="ja-JP" dirty="0" err="1" smtClean="0"/>
              <a:t>step_height</a:t>
            </a:r>
            <a:r>
              <a:rPr lang="en-US" altLang="ja-JP" dirty="0" smtClean="0"/>
              <a:t>)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02810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1923</TotalTime>
  <Words>660</Words>
  <Application>Microsoft Office PowerPoint</Application>
  <PresentationFormat>画面に合わせる (4:3)</PresentationFormat>
  <Paragraphs>169</Paragraphs>
  <Slides>13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13</vt:i4>
      </vt:variant>
    </vt:vector>
  </HeadingPairs>
  <TitlesOfParts>
    <vt:vector size="18" baseType="lpstr">
      <vt:lpstr>ＭＳ Ｐゴシック</vt:lpstr>
      <vt:lpstr>Arial</vt:lpstr>
      <vt:lpstr>Calibri</vt:lpstr>
      <vt:lpstr>Calibri Light</vt:lpstr>
      <vt:lpstr>Office テーマ</vt:lpstr>
      <vt:lpstr>AutoBalancer GaitGenerator Memo</vt:lpstr>
      <vt:lpstr>Footsteps</vt:lpstr>
      <vt:lpstr>GaitGenerator Param  (step time related members)</vt:lpstr>
      <vt:lpstr>FootstepParam (in AutoBalancer)</vt:lpstr>
      <vt:lpstr>Orbit type</vt:lpstr>
      <vt:lpstr>Orbit type (cycloid, shuffle)</vt:lpstr>
      <vt:lpstr>PowerPoint プレゼンテーション</vt:lpstr>
      <vt:lpstr>PowerPoint プレゼンテーション</vt:lpstr>
      <vt:lpstr>PowerPoint プレゼンテーション</vt:lpstr>
      <vt:lpstr>Footstep overwriting (in AutoBalancer)</vt:lpstr>
      <vt:lpstr>Footstep overwriting (emergencyStop example)</vt:lpstr>
      <vt:lpstr>Footsteps (index, overwritable, remaining)</vt:lpstr>
      <vt:lpstr>How to overwrite footsteps?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野沢峻一</dc:creator>
  <cp:lastModifiedBy>野沢峻一</cp:lastModifiedBy>
  <cp:revision>917</cp:revision>
  <cp:lastPrinted>2015-07-15T15:22:26Z</cp:lastPrinted>
  <dcterms:created xsi:type="dcterms:W3CDTF">2015-06-17T12:28:02Z</dcterms:created>
  <dcterms:modified xsi:type="dcterms:W3CDTF">2015-07-19T05:19:39Z</dcterms:modified>
</cp:coreProperties>
</file>

<file path=docProps/thumbnail.jpeg>
</file>