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DD7EE"/>
    <a:srgbClr val="C5E0B4"/>
    <a:srgbClr val="1F4E7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howGuides="1">
      <p:cViewPr varScale="1">
        <p:scale>
          <a:sx n="104" d="100"/>
          <a:sy n="104" d="100"/>
        </p:scale>
        <p:origin x="756" y="96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7A5F03-C626-438F-B120-FF6808F5F05F}" type="datetimeFigureOut">
              <a:rPr lang="en-US" smtClean="0"/>
              <a:t>9/27/2018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6BB3A7-16FC-4BEA-97F6-CB014EEA6F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05476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7A5F03-C626-438F-B120-FF6808F5F05F}" type="datetimeFigureOut">
              <a:rPr lang="en-US" smtClean="0"/>
              <a:t>9/27/2018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6BB3A7-16FC-4BEA-97F6-CB014EEA6F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14178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7A5F03-C626-438F-B120-FF6808F5F05F}" type="datetimeFigureOut">
              <a:rPr lang="en-US" smtClean="0"/>
              <a:t>9/27/2018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6BB3A7-16FC-4BEA-97F6-CB014EEA6F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59513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7A5F03-C626-438F-B120-FF6808F5F05F}" type="datetimeFigureOut">
              <a:rPr lang="en-US" smtClean="0"/>
              <a:t>9/27/2018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6BB3A7-16FC-4BEA-97F6-CB014EEA6F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46906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7A5F03-C626-438F-B120-FF6808F5F05F}" type="datetimeFigureOut">
              <a:rPr lang="en-US" smtClean="0"/>
              <a:t>9/27/2018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6BB3A7-16FC-4BEA-97F6-CB014EEA6F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73940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7A5F03-C626-438F-B120-FF6808F5F05F}" type="datetimeFigureOut">
              <a:rPr lang="en-US" smtClean="0"/>
              <a:t>9/27/2018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6BB3A7-16FC-4BEA-97F6-CB014EEA6F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45487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7A5F03-C626-438F-B120-FF6808F5F05F}" type="datetimeFigureOut">
              <a:rPr lang="en-US" smtClean="0"/>
              <a:t>9/27/2018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6BB3A7-16FC-4BEA-97F6-CB014EEA6F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28889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7A5F03-C626-438F-B120-FF6808F5F05F}" type="datetimeFigureOut">
              <a:rPr lang="en-US" smtClean="0"/>
              <a:t>9/27/2018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6BB3A7-16FC-4BEA-97F6-CB014EEA6F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63678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7A5F03-C626-438F-B120-FF6808F5F05F}" type="datetimeFigureOut">
              <a:rPr lang="en-US" smtClean="0"/>
              <a:t>9/27/2018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6BB3A7-16FC-4BEA-97F6-CB014EEA6F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68070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7A5F03-C626-438F-B120-FF6808F5F05F}" type="datetimeFigureOut">
              <a:rPr lang="en-US" smtClean="0"/>
              <a:t>9/27/2018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6BB3A7-16FC-4BEA-97F6-CB014EEA6F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21403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7A5F03-C626-438F-B120-FF6808F5F05F}" type="datetimeFigureOut">
              <a:rPr lang="en-US" smtClean="0"/>
              <a:t>9/27/2018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6BB3A7-16FC-4BEA-97F6-CB014EEA6F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86911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7A5F03-C626-438F-B120-FF6808F5F05F}" type="datetimeFigureOut">
              <a:rPr lang="en-US" smtClean="0"/>
              <a:t>9/27/2018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6BB3A7-16FC-4BEA-97F6-CB014EEA6F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70818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Rectangle 81"/>
          <p:cNvSpPr/>
          <p:nvPr/>
        </p:nvSpPr>
        <p:spPr>
          <a:xfrm>
            <a:off x="1891657" y="3913909"/>
            <a:ext cx="7008501" cy="25450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1300" dirty="0" err="1" smtClean="0">
                <a:solidFill>
                  <a:schemeClr val="bg1"/>
                </a:solidFill>
              </a:rPr>
              <a:t>fmi_adapter_node</a:t>
            </a:r>
            <a:endParaRPr lang="en-US" sz="1300" dirty="0" smtClean="0">
              <a:solidFill>
                <a:schemeClr val="bg1"/>
              </a:solidFill>
            </a:endParaRPr>
          </a:p>
          <a:p>
            <a:r>
              <a:rPr lang="de-DE" sz="700" i="1" dirty="0" smtClean="0">
                <a:solidFill>
                  <a:schemeClr val="bg1"/>
                </a:solidFill>
              </a:rPr>
              <a:t>ROS </a:t>
            </a:r>
            <a:r>
              <a:rPr lang="de-DE" sz="700" i="1" dirty="0" err="1" smtClean="0">
                <a:solidFill>
                  <a:schemeClr val="bg1"/>
                </a:solidFill>
              </a:rPr>
              <a:t>node</a:t>
            </a:r>
            <a:r>
              <a:rPr lang="de-DE" sz="700" i="1" dirty="0" smtClean="0">
                <a:solidFill>
                  <a:schemeClr val="bg1"/>
                </a:solidFill>
              </a:rPr>
              <a:t> </a:t>
            </a:r>
            <a:r>
              <a:rPr lang="de-DE" sz="700" i="1" dirty="0" err="1" smtClean="0">
                <a:solidFill>
                  <a:schemeClr val="bg1"/>
                </a:solidFill>
              </a:rPr>
              <a:t>provided</a:t>
            </a:r>
            <a:r>
              <a:rPr lang="de-DE" sz="700" i="1" dirty="0" smtClean="0">
                <a:solidFill>
                  <a:schemeClr val="bg1"/>
                </a:solidFill>
              </a:rPr>
              <a:t> </a:t>
            </a:r>
            <a:r>
              <a:rPr lang="de-DE" sz="700" i="1" dirty="0" err="1" smtClean="0">
                <a:solidFill>
                  <a:schemeClr val="bg1"/>
                </a:solidFill>
              </a:rPr>
              <a:t>by</a:t>
            </a:r>
            <a:r>
              <a:rPr lang="de-DE" sz="700" i="1" dirty="0" smtClean="0">
                <a:solidFill>
                  <a:schemeClr val="bg1"/>
                </a:solidFill>
              </a:rPr>
              <a:t> </a:t>
            </a:r>
            <a:r>
              <a:rPr lang="de-DE" sz="700" i="1" dirty="0" err="1" smtClean="0">
                <a:solidFill>
                  <a:schemeClr val="bg1"/>
                </a:solidFill>
              </a:rPr>
              <a:t>fmi_adapter</a:t>
            </a:r>
            <a:r>
              <a:rPr lang="de-DE" sz="700" i="1" dirty="0" smtClean="0">
                <a:solidFill>
                  <a:schemeClr val="bg1"/>
                </a:solidFill>
              </a:rPr>
              <a:t> </a:t>
            </a:r>
            <a:r>
              <a:rPr lang="de-DE" sz="700" i="1" dirty="0" err="1" smtClean="0">
                <a:solidFill>
                  <a:schemeClr val="bg1"/>
                </a:solidFill>
              </a:rPr>
              <a:t>package</a:t>
            </a:r>
            <a:endParaRPr lang="en-US" sz="700" i="1" dirty="0">
              <a:solidFill>
                <a:schemeClr val="bg1"/>
              </a:solidFill>
            </a:endParaRPr>
          </a:p>
        </p:txBody>
      </p:sp>
      <p:sp>
        <p:nvSpPr>
          <p:cNvPr id="57" name="Rectangle 56"/>
          <p:cNvSpPr/>
          <p:nvPr/>
        </p:nvSpPr>
        <p:spPr>
          <a:xfrm>
            <a:off x="1891658" y="563880"/>
            <a:ext cx="7008501" cy="2545080"/>
          </a:xfrm>
          <a:prstGeom prst="rect">
            <a:avLst/>
          </a:prstGeom>
          <a:solidFill>
            <a:schemeClr val="accent6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1300" dirty="0" smtClean="0">
                <a:solidFill>
                  <a:schemeClr val="bg1"/>
                </a:solidFill>
              </a:rPr>
              <a:t>Application node</a:t>
            </a:r>
            <a:endParaRPr lang="en-US" sz="1300" dirty="0">
              <a:solidFill>
                <a:schemeClr val="bg1"/>
              </a:solidFill>
            </a:endParaRPr>
          </a:p>
        </p:txBody>
      </p:sp>
      <p:sp>
        <p:nvSpPr>
          <p:cNvPr id="120" name="Chevron 119"/>
          <p:cNvSpPr/>
          <p:nvPr/>
        </p:nvSpPr>
        <p:spPr>
          <a:xfrm>
            <a:off x="1774268" y="4595239"/>
            <a:ext cx="875657" cy="180000"/>
          </a:xfrm>
          <a:prstGeom prst="chevron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r>
              <a:rPr lang="de-DE" sz="900" dirty="0"/>
              <a:t>Subscriber</a:t>
            </a:r>
            <a:endParaRPr lang="en-US" sz="900" dirty="0"/>
          </a:p>
        </p:txBody>
      </p:sp>
      <p:sp>
        <p:nvSpPr>
          <p:cNvPr id="123" name="Chevron 122"/>
          <p:cNvSpPr/>
          <p:nvPr/>
        </p:nvSpPr>
        <p:spPr>
          <a:xfrm flipH="1">
            <a:off x="1770012" y="5830470"/>
            <a:ext cx="875657" cy="180000"/>
          </a:xfrm>
          <a:prstGeom prst="chevron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r>
              <a:rPr lang="de-DE" sz="900" dirty="0"/>
              <a:t>Publisher</a:t>
            </a:r>
            <a:endParaRPr lang="en-US" sz="9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6623"/>
                    </a14:imgEffect>
                    <a14:imgEffect>
                      <a14:brightnessContrast bright="-8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flipH="1">
            <a:off x="2477367" y="1938979"/>
            <a:ext cx="180000" cy="180000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973843" y="1916417"/>
            <a:ext cx="57419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900" dirty="0" err="1" smtClean="0">
                <a:solidFill>
                  <a:schemeClr val="bg1"/>
                </a:solidFill>
              </a:rPr>
              <a:t>Timer</a:t>
            </a:r>
            <a:r>
              <a:rPr lang="de-DE" sz="900" dirty="0" smtClean="0">
                <a:solidFill>
                  <a:schemeClr val="bg1"/>
                </a:solidFill>
              </a:rPr>
              <a:t>(s)</a:t>
            </a:r>
            <a:endParaRPr lang="en-US" sz="900" dirty="0">
              <a:solidFill>
                <a:schemeClr val="bg1"/>
              </a:solidFill>
            </a:endParaRPr>
          </a:p>
        </p:txBody>
      </p:sp>
      <p:sp>
        <p:nvSpPr>
          <p:cNvPr id="125" name="Chevron 124"/>
          <p:cNvSpPr/>
          <p:nvPr/>
        </p:nvSpPr>
        <p:spPr>
          <a:xfrm>
            <a:off x="1774268" y="1608626"/>
            <a:ext cx="875657" cy="180000"/>
          </a:xfrm>
          <a:prstGeom prst="chevron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de-DE" sz="900" dirty="0" smtClean="0">
                <a:solidFill>
                  <a:schemeClr val="bg1"/>
                </a:solidFill>
              </a:rPr>
              <a:t>Subscriber(s)</a:t>
            </a:r>
            <a:endParaRPr lang="en-US" sz="900" dirty="0">
              <a:solidFill>
                <a:schemeClr val="bg1"/>
              </a:solidFill>
            </a:endParaRPr>
          </a:p>
        </p:txBody>
      </p:sp>
      <p:sp>
        <p:nvSpPr>
          <p:cNvPr id="127" name="Chevron 126"/>
          <p:cNvSpPr/>
          <p:nvPr/>
        </p:nvSpPr>
        <p:spPr>
          <a:xfrm flipH="1">
            <a:off x="1770012" y="2285094"/>
            <a:ext cx="875657" cy="180000"/>
          </a:xfrm>
          <a:prstGeom prst="chevron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de-DE" sz="900" dirty="0" smtClean="0">
                <a:solidFill>
                  <a:schemeClr val="bg1"/>
                </a:solidFill>
              </a:rPr>
              <a:t>Publisher(s)</a:t>
            </a:r>
            <a:endParaRPr lang="en-US" sz="900" dirty="0">
              <a:solidFill>
                <a:schemeClr val="bg1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1969927" y="6246400"/>
            <a:ext cx="1326004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700" i="1" dirty="0" smtClean="0">
                <a:solidFill>
                  <a:schemeClr val="bg1"/>
                </a:solidFill>
              </a:rPr>
              <a:t>… </a:t>
            </a:r>
            <a:r>
              <a:rPr lang="de-DE" sz="700" i="1" dirty="0" err="1" smtClean="0">
                <a:solidFill>
                  <a:schemeClr val="bg1"/>
                </a:solidFill>
              </a:rPr>
              <a:t>one</a:t>
            </a:r>
            <a:r>
              <a:rPr lang="de-DE" sz="700" i="1" dirty="0" smtClean="0">
                <a:solidFill>
                  <a:schemeClr val="bg1"/>
                </a:solidFill>
              </a:rPr>
              <a:t> per FMU </a:t>
            </a:r>
            <a:r>
              <a:rPr lang="de-DE" sz="700" i="1" dirty="0" err="1" smtClean="0">
                <a:solidFill>
                  <a:schemeClr val="bg1"/>
                </a:solidFill>
              </a:rPr>
              <a:t>output</a:t>
            </a:r>
            <a:r>
              <a:rPr lang="de-DE" sz="700" i="1" dirty="0" smtClean="0">
                <a:solidFill>
                  <a:schemeClr val="bg1"/>
                </a:solidFill>
              </a:rPr>
              <a:t> variable</a:t>
            </a:r>
            <a:endParaRPr lang="en-US" sz="700" i="1" dirty="0">
              <a:solidFill>
                <a:schemeClr val="bg1"/>
              </a:solidFill>
            </a:endParaRPr>
          </a:p>
        </p:txBody>
      </p:sp>
      <p:sp>
        <p:nvSpPr>
          <p:cNvPr id="129" name="Chevron 128"/>
          <p:cNvSpPr/>
          <p:nvPr/>
        </p:nvSpPr>
        <p:spPr>
          <a:xfrm>
            <a:off x="1774268" y="4842889"/>
            <a:ext cx="875657" cy="180000"/>
          </a:xfrm>
          <a:prstGeom prst="chevron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r>
              <a:rPr lang="de-DE" sz="900" dirty="0"/>
              <a:t>Subscriber</a:t>
            </a:r>
            <a:endParaRPr lang="en-US" sz="900" dirty="0"/>
          </a:p>
        </p:txBody>
      </p:sp>
      <p:sp>
        <p:nvSpPr>
          <p:cNvPr id="130" name="Chevron 129"/>
          <p:cNvSpPr/>
          <p:nvPr/>
        </p:nvSpPr>
        <p:spPr>
          <a:xfrm flipH="1">
            <a:off x="1770012" y="6084470"/>
            <a:ext cx="875657" cy="180000"/>
          </a:xfrm>
          <a:prstGeom prst="chevron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r>
              <a:rPr lang="de-DE" sz="900" dirty="0"/>
              <a:t>Publisher</a:t>
            </a:r>
            <a:endParaRPr lang="en-US" sz="900" dirty="0"/>
          </a:p>
        </p:txBody>
      </p:sp>
      <p:sp>
        <p:nvSpPr>
          <p:cNvPr id="131" name="TextBox 130"/>
          <p:cNvSpPr txBox="1"/>
          <p:nvPr/>
        </p:nvSpPr>
        <p:spPr>
          <a:xfrm>
            <a:off x="1969927" y="5022889"/>
            <a:ext cx="95410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700" i="1" dirty="0" smtClean="0">
                <a:solidFill>
                  <a:schemeClr val="bg1"/>
                </a:solidFill>
              </a:rPr>
              <a:t>… </a:t>
            </a:r>
            <a:r>
              <a:rPr lang="de-DE" sz="700" i="1" dirty="0" err="1" smtClean="0">
                <a:solidFill>
                  <a:schemeClr val="bg1"/>
                </a:solidFill>
              </a:rPr>
              <a:t>one</a:t>
            </a:r>
            <a:r>
              <a:rPr lang="de-DE" sz="700" i="1" dirty="0" smtClean="0">
                <a:solidFill>
                  <a:schemeClr val="bg1"/>
                </a:solidFill>
              </a:rPr>
              <a:t> per FMU </a:t>
            </a:r>
            <a:r>
              <a:rPr lang="de-DE" sz="700" i="1" dirty="0" err="1" smtClean="0">
                <a:solidFill>
                  <a:schemeClr val="bg1"/>
                </a:solidFill>
              </a:rPr>
              <a:t>input</a:t>
            </a:r>
            <a:r>
              <a:rPr lang="de-DE" sz="700" i="1" dirty="0" smtClean="0">
                <a:solidFill>
                  <a:schemeClr val="bg1"/>
                </a:solidFill>
              </a:rPr>
              <a:t/>
            </a:r>
            <a:br>
              <a:rPr lang="de-DE" sz="700" i="1" dirty="0" smtClean="0">
                <a:solidFill>
                  <a:schemeClr val="bg1"/>
                </a:solidFill>
              </a:rPr>
            </a:br>
            <a:r>
              <a:rPr lang="de-DE" sz="700" i="1" dirty="0" smtClean="0">
                <a:solidFill>
                  <a:schemeClr val="bg1"/>
                </a:solidFill>
              </a:rPr>
              <a:t>    variable</a:t>
            </a:r>
            <a:endParaRPr lang="en-US" sz="700" i="1" dirty="0">
              <a:solidFill>
                <a:schemeClr val="bg1"/>
              </a:solidFill>
            </a:endParaRPr>
          </a:p>
        </p:txBody>
      </p:sp>
      <p:pic>
        <p:nvPicPr>
          <p:cNvPr id="133" name="Picture 132"/>
          <p:cNvPicPr>
            <a:picLocks noChangeAspect="1"/>
          </p:cNvPicPr>
          <p:nvPr/>
        </p:nvPicPr>
        <p:blipFill>
          <a:blip r:embed="rId4">
            <a:duotone>
              <a:prstClr val="black"/>
              <a:schemeClr val="accent5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 flipH="1">
            <a:off x="2364847" y="5379415"/>
            <a:ext cx="180000" cy="180000"/>
          </a:xfrm>
          <a:prstGeom prst="rect">
            <a:avLst/>
          </a:prstGeom>
        </p:spPr>
      </p:pic>
      <p:sp>
        <p:nvSpPr>
          <p:cNvPr id="134" name="TextBox 133"/>
          <p:cNvSpPr txBox="1"/>
          <p:nvPr/>
        </p:nvSpPr>
        <p:spPr>
          <a:xfrm>
            <a:off x="1966205" y="5356853"/>
            <a:ext cx="458780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900" smtClean="0">
                <a:solidFill>
                  <a:schemeClr val="bg1"/>
                </a:solidFill>
              </a:rPr>
              <a:t>Timer</a:t>
            </a:r>
            <a:endParaRPr lang="en-US" sz="900" dirty="0">
              <a:solidFill>
                <a:schemeClr val="bg1"/>
              </a:solidFill>
            </a:endParaRPr>
          </a:p>
        </p:txBody>
      </p:sp>
      <p:sp>
        <p:nvSpPr>
          <p:cNvPr id="135" name="TextBox 134"/>
          <p:cNvSpPr txBox="1"/>
          <p:nvPr/>
        </p:nvSpPr>
        <p:spPr>
          <a:xfrm>
            <a:off x="1997604" y="5540665"/>
            <a:ext cx="1306768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00" i="1" dirty="0" smtClean="0">
                <a:solidFill>
                  <a:schemeClr val="bg1"/>
                </a:solidFill>
              </a:rPr>
              <a:t>… with </a:t>
            </a:r>
            <a:r>
              <a:rPr lang="en-US" sz="700" i="1" dirty="0" err="1" smtClean="0">
                <a:solidFill>
                  <a:schemeClr val="bg1"/>
                </a:solidFill>
              </a:rPr>
              <a:t>parameterizable</a:t>
            </a:r>
            <a:r>
              <a:rPr lang="en-US" sz="700" i="1" dirty="0" smtClean="0">
                <a:solidFill>
                  <a:schemeClr val="bg1"/>
                </a:solidFill>
              </a:rPr>
              <a:t> period</a:t>
            </a:r>
            <a:endParaRPr lang="en-US" sz="700" i="1" dirty="0">
              <a:solidFill>
                <a:schemeClr val="bg1"/>
              </a:solidFill>
            </a:endParaRPr>
          </a:p>
        </p:txBody>
      </p:sp>
      <p:cxnSp>
        <p:nvCxnSpPr>
          <p:cNvPr id="40" name="Elbow Connector 39"/>
          <p:cNvCxnSpPr/>
          <p:nvPr/>
        </p:nvCxnSpPr>
        <p:spPr>
          <a:xfrm>
            <a:off x="2600348" y="5471611"/>
            <a:ext cx="1250938" cy="186144"/>
          </a:xfrm>
          <a:prstGeom prst="straightConnector1">
            <a:avLst/>
          </a:prstGeom>
          <a:ln w="28575">
            <a:solidFill>
              <a:schemeClr val="accent1">
                <a:lumMod val="40000"/>
                <a:lumOff val="60000"/>
              </a:schemeClr>
            </a:solidFill>
            <a:tailEnd type="triangl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Elbow Connector 48"/>
          <p:cNvCxnSpPr/>
          <p:nvPr/>
        </p:nvCxnSpPr>
        <p:spPr>
          <a:xfrm flipH="1">
            <a:off x="2643188" y="6102118"/>
            <a:ext cx="1206553" cy="73797"/>
          </a:xfrm>
          <a:prstGeom prst="straightConnector1">
            <a:avLst/>
          </a:prstGeom>
          <a:ln w="28575">
            <a:solidFill>
              <a:schemeClr val="accent1">
                <a:lumMod val="40000"/>
                <a:lumOff val="60000"/>
              </a:schemeClr>
            </a:solidFill>
            <a:tailEnd type="triangl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Elbow Connector 50"/>
          <p:cNvCxnSpPr/>
          <p:nvPr/>
        </p:nvCxnSpPr>
        <p:spPr>
          <a:xfrm flipH="1" flipV="1">
            <a:off x="2667003" y="5918743"/>
            <a:ext cx="1177190" cy="183375"/>
          </a:xfrm>
          <a:prstGeom prst="straightConnector1">
            <a:avLst/>
          </a:prstGeom>
          <a:ln w="28575">
            <a:solidFill>
              <a:schemeClr val="accent1">
                <a:lumMod val="40000"/>
                <a:lumOff val="60000"/>
              </a:schemeClr>
            </a:solidFill>
            <a:tailEnd type="triangl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6" name="Elbow Connector 39_"/>
          <p:cNvCxnSpPr/>
          <p:nvPr/>
        </p:nvCxnSpPr>
        <p:spPr>
          <a:xfrm>
            <a:off x="2712820" y="4691470"/>
            <a:ext cx="1138466" cy="686054"/>
          </a:xfrm>
          <a:prstGeom prst="straightConnector1">
            <a:avLst/>
          </a:prstGeom>
          <a:ln w="28575">
            <a:solidFill>
              <a:schemeClr val="accent1">
                <a:lumMod val="40000"/>
                <a:lumOff val="60000"/>
              </a:schemeClr>
            </a:solidFill>
            <a:tailEnd type="triangl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7" name="Elbow Connector 39__"/>
          <p:cNvCxnSpPr/>
          <p:nvPr/>
        </p:nvCxnSpPr>
        <p:spPr>
          <a:xfrm>
            <a:off x="2712820" y="4933139"/>
            <a:ext cx="1136921" cy="444385"/>
          </a:xfrm>
          <a:prstGeom prst="straightConnector1">
            <a:avLst/>
          </a:prstGeom>
          <a:ln w="28575">
            <a:solidFill>
              <a:schemeClr val="accent1">
                <a:lumMod val="40000"/>
                <a:lumOff val="60000"/>
              </a:schemeClr>
            </a:solidFill>
            <a:tailEnd type="triangl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6" name="Rectangle 175"/>
          <p:cNvSpPr/>
          <p:nvPr/>
        </p:nvSpPr>
        <p:spPr>
          <a:xfrm>
            <a:off x="3855374" y="4093687"/>
            <a:ext cx="4937760" cy="226504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7" name="L-Shape 176"/>
          <p:cNvSpPr/>
          <p:nvPr/>
        </p:nvSpPr>
        <p:spPr>
          <a:xfrm rot="5400000">
            <a:off x="5291103" y="2863469"/>
            <a:ext cx="2067629" cy="4737618"/>
          </a:xfrm>
          <a:prstGeom prst="corner">
            <a:avLst>
              <a:gd name="adj1" fmla="val 87286"/>
              <a:gd name="adj2" fmla="val 1135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endParaRPr lang="en-US" dirty="0"/>
          </a:p>
        </p:txBody>
      </p:sp>
      <p:sp>
        <p:nvSpPr>
          <p:cNvPr id="178" name="L-Shape 177"/>
          <p:cNvSpPr/>
          <p:nvPr/>
        </p:nvSpPr>
        <p:spPr>
          <a:xfrm rot="5400000">
            <a:off x="6395961" y="3968323"/>
            <a:ext cx="1748540" cy="2846993"/>
          </a:xfrm>
          <a:prstGeom prst="corner">
            <a:avLst>
              <a:gd name="adj1" fmla="val 69418"/>
              <a:gd name="adj2" fmla="val 1135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endParaRPr lang="en-US" dirty="0"/>
          </a:p>
        </p:txBody>
      </p:sp>
      <p:sp>
        <p:nvSpPr>
          <p:cNvPr id="179" name="Rectangle 178"/>
          <p:cNvSpPr/>
          <p:nvPr/>
        </p:nvSpPr>
        <p:spPr>
          <a:xfrm>
            <a:off x="7145728" y="4808062"/>
            <a:ext cx="1548000" cy="1458026"/>
          </a:xfrm>
          <a:prstGeom prst="rect">
            <a:avLst/>
          </a:prstGeom>
          <a:solidFill>
            <a:schemeClr val="accent6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algn="ctr"/>
            <a:r>
              <a:rPr lang="de-DE" sz="1300" dirty="0" err="1" smtClean="0">
                <a:solidFill>
                  <a:schemeClr val="bg1"/>
                </a:solidFill>
              </a:rPr>
              <a:t>Application</a:t>
            </a:r>
            <a:endParaRPr lang="en-US" sz="1300" dirty="0" smtClean="0">
              <a:solidFill>
                <a:schemeClr val="bg1"/>
              </a:solidFill>
            </a:endParaRPr>
          </a:p>
          <a:p>
            <a:pPr algn="ctr"/>
            <a:r>
              <a:rPr lang="en-US" sz="1300" dirty="0" smtClean="0">
                <a:solidFill>
                  <a:schemeClr val="bg1"/>
                </a:solidFill>
              </a:rPr>
              <a:t>FMU</a:t>
            </a:r>
          </a:p>
          <a:p>
            <a:pPr algn="ctr"/>
            <a:r>
              <a:rPr lang="en-US" sz="700" i="1" dirty="0" smtClean="0">
                <a:solidFill>
                  <a:schemeClr val="bg1"/>
                </a:solidFill>
              </a:rPr>
              <a:t>A zip file with shared library</a:t>
            </a:r>
            <a:br>
              <a:rPr lang="en-US" sz="700" i="1" dirty="0" smtClean="0">
                <a:solidFill>
                  <a:schemeClr val="bg1"/>
                </a:solidFill>
              </a:rPr>
            </a:br>
            <a:r>
              <a:rPr lang="en-US" sz="700" i="1" dirty="0" smtClean="0">
                <a:solidFill>
                  <a:schemeClr val="bg1"/>
                </a:solidFill>
              </a:rPr>
              <a:t>and XML-based description of:</a:t>
            </a:r>
          </a:p>
          <a:p>
            <a:pPr defTabSz="357188"/>
            <a:r>
              <a:rPr lang="en-US" sz="700" i="1" dirty="0" smtClean="0">
                <a:solidFill>
                  <a:schemeClr val="bg1"/>
                </a:solidFill>
              </a:rPr>
              <a:t>	- input variables</a:t>
            </a:r>
            <a:r>
              <a:rPr lang="en-US" sz="700" i="1" dirty="0">
                <a:solidFill>
                  <a:schemeClr val="bg1"/>
                </a:solidFill>
              </a:rPr>
              <a:t/>
            </a:r>
            <a:br>
              <a:rPr lang="en-US" sz="700" i="1" dirty="0">
                <a:solidFill>
                  <a:schemeClr val="bg1"/>
                </a:solidFill>
              </a:rPr>
            </a:br>
            <a:r>
              <a:rPr lang="en-US" sz="700" i="1" dirty="0" smtClean="0">
                <a:solidFill>
                  <a:schemeClr val="bg1"/>
                </a:solidFill>
              </a:rPr>
              <a:t>	- output variables</a:t>
            </a:r>
            <a:br>
              <a:rPr lang="en-US" sz="700" i="1" dirty="0" smtClean="0">
                <a:solidFill>
                  <a:schemeClr val="bg1"/>
                </a:solidFill>
              </a:rPr>
            </a:br>
            <a:r>
              <a:rPr lang="en-US" sz="700" i="1" dirty="0" smtClean="0">
                <a:solidFill>
                  <a:schemeClr val="bg1"/>
                </a:solidFill>
              </a:rPr>
              <a:t>	- parameters</a:t>
            </a:r>
          </a:p>
          <a:p>
            <a:pPr defTabSz="357188"/>
            <a:r>
              <a:rPr lang="de-DE" sz="700" i="1" dirty="0">
                <a:solidFill>
                  <a:schemeClr val="bg1"/>
                </a:solidFill>
              </a:rPr>
              <a:t>	</a:t>
            </a:r>
            <a:r>
              <a:rPr lang="de-DE" sz="700" i="1" dirty="0" smtClean="0">
                <a:solidFill>
                  <a:schemeClr val="bg1"/>
                </a:solidFill>
              </a:rPr>
              <a:t>- …</a:t>
            </a:r>
            <a:endParaRPr lang="en-US" sz="700" i="1" dirty="0">
              <a:solidFill>
                <a:schemeClr val="bg1"/>
              </a:solidFill>
            </a:endParaRPr>
          </a:p>
        </p:txBody>
      </p:sp>
      <p:sp>
        <p:nvSpPr>
          <p:cNvPr id="180" name="Rectangle 179"/>
          <p:cNvSpPr/>
          <p:nvPr/>
        </p:nvSpPr>
        <p:spPr>
          <a:xfrm>
            <a:off x="5802539" y="5021950"/>
            <a:ext cx="969199" cy="1620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r>
              <a:rPr lang="en-US" sz="900" dirty="0" smtClean="0"/>
              <a:t>fmi2_get_variable</a:t>
            </a:r>
            <a:endParaRPr lang="en-US" sz="900" dirty="0"/>
          </a:p>
        </p:txBody>
      </p:sp>
      <p:sp>
        <p:nvSpPr>
          <p:cNvPr id="181" name="Rectangle 180"/>
          <p:cNvSpPr/>
          <p:nvPr/>
        </p:nvSpPr>
        <p:spPr>
          <a:xfrm>
            <a:off x="5802539" y="5299673"/>
            <a:ext cx="969199" cy="1620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r>
              <a:rPr lang="en-US" sz="900" dirty="0" smtClean="0"/>
              <a:t>fmi2_set_real</a:t>
            </a:r>
            <a:endParaRPr lang="en-US" sz="900" dirty="0"/>
          </a:p>
        </p:txBody>
      </p:sp>
      <p:sp>
        <p:nvSpPr>
          <p:cNvPr id="182" name="Rectangle 181"/>
          <p:cNvSpPr/>
          <p:nvPr/>
        </p:nvSpPr>
        <p:spPr>
          <a:xfrm>
            <a:off x="5802539" y="5577396"/>
            <a:ext cx="969199" cy="1620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r>
              <a:rPr lang="en-US" sz="900" dirty="0" smtClean="0"/>
              <a:t>fmi2_do_step</a:t>
            </a:r>
            <a:endParaRPr lang="en-US" sz="900" dirty="0"/>
          </a:p>
        </p:txBody>
      </p:sp>
      <p:sp>
        <p:nvSpPr>
          <p:cNvPr id="183" name="Rectangle 182"/>
          <p:cNvSpPr/>
          <p:nvPr/>
        </p:nvSpPr>
        <p:spPr>
          <a:xfrm>
            <a:off x="5802539" y="6023805"/>
            <a:ext cx="969199" cy="1620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r>
              <a:rPr lang="en-US" sz="900" dirty="0" smtClean="0"/>
              <a:t>fmi2_get_real</a:t>
            </a:r>
            <a:endParaRPr lang="en-US" sz="900" dirty="0"/>
          </a:p>
        </p:txBody>
      </p:sp>
      <p:sp>
        <p:nvSpPr>
          <p:cNvPr id="184" name="TextBox 183"/>
          <p:cNvSpPr txBox="1"/>
          <p:nvPr/>
        </p:nvSpPr>
        <p:spPr>
          <a:xfrm>
            <a:off x="6127409" y="5757034"/>
            <a:ext cx="461665" cy="251031"/>
          </a:xfrm>
          <a:prstGeom prst="rect">
            <a:avLst/>
          </a:prstGeom>
          <a:noFill/>
        </p:spPr>
        <p:txBody>
          <a:bodyPr vert="vert" wrap="none" rtlCol="0">
            <a:spAutoFit/>
          </a:bodyPr>
          <a:lstStyle/>
          <a:p>
            <a:r>
              <a:rPr lang="de-DE" dirty="0" smtClean="0">
                <a:solidFill>
                  <a:srgbClr val="1F4E79"/>
                </a:solidFill>
              </a:rPr>
              <a:t>…</a:t>
            </a:r>
            <a:endParaRPr lang="en-US" dirty="0">
              <a:solidFill>
                <a:srgbClr val="1F4E79"/>
              </a:solidFill>
            </a:endParaRPr>
          </a:p>
        </p:txBody>
      </p:sp>
      <p:sp>
        <p:nvSpPr>
          <p:cNvPr id="185" name="TextBox 184"/>
          <p:cNvSpPr txBox="1"/>
          <p:nvPr/>
        </p:nvSpPr>
        <p:spPr>
          <a:xfrm>
            <a:off x="5783126" y="4490752"/>
            <a:ext cx="13292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sz="1300" dirty="0" smtClean="0">
                <a:solidFill>
                  <a:schemeClr val="bg1"/>
                </a:solidFill>
              </a:rPr>
              <a:t>FMI Library</a:t>
            </a:r>
          </a:p>
          <a:p>
            <a:pPr algn="ctr"/>
            <a:r>
              <a:rPr lang="en-US" sz="700" i="1" dirty="0" smtClean="0">
                <a:solidFill>
                  <a:schemeClr val="bg1"/>
                </a:solidFill>
              </a:rPr>
              <a:t>www.jmodelica.org/FMILibrary</a:t>
            </a:r>
          </a:p>
        </p:txBody>
      </p:sp>
      <p:sp>
        <p:nvSpPr>
          <p:cNvPr id="186" name="Rectangle 185"/>
          <p:cNvSpPr/>
          <p:nvPr/>
        </p:nvSpPr>
        <p:spPr>
          <a:xfrm>
            <a:off x="3900533" y="5021184"/>
            <a:ext cx="852402" cy="1620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r>
              <a:rPr lang="en-US" sz="900" dirty="0" err="1" smtClean="0"/>
              <a:t>getAllVariables</a:t>
            </a:r>
            <a:endParaRPr lang="en-US" sz="900" dirty="0"/>
          </a:p>
        </p:txBody>
      </p:sp>
      <p:sp>
        <p:nvSpPr>
          <p:cNvPr id="187" name="Rectangle 186"/>
          <p:cNvSpPr/>
          <p:nvPr/>
        </p:nvSpPr>
        <p:spPr>
          <a:xfrm>
            <a:off x="3900533" y="5299290"/>
            <a:ext cx="852402" cy="1620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r>
              <a:rPr lang="en-US" sz="900" dirty="0" err="1" smtClean="0"/>
              <a:t>setInputValue</a:t>
            </a:r>
            <a:endParaRPr lang="en-US" sz="900" dirty="0"/>
          </a:p>
        </p:txBody>
      </p:sp>
      <p:sp>
        <p:nvSpPr>
          <p:cNvPr id="188" name="Rectangle 187"/>
          <p:cNvSpPr/>
          <p:nvPr/>
        </p:nvSpPr>
        <p:spPr>
          <a:xfrm>
            <a:off x="3900533" y="5577396"/>
            <a:ext cx="852402" cy="1620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r>
              <a:rPr lang="en-US" sz="900" dirty="0" err="1" smtClean="0"/>
              <a:t>doStepsUntil</a:t>
            </a:r>
            <a:endParaRPr lang="en-US" sz="900" dirty="0"/>
          </a:p>
        </p:txBody>
      </p:sp>
      <p:sp>
        <p:nvSpPr>
          <p:cNvPr id="189" name="Rectangle 188"/>
          <p:cNvSpPr/>
          <p:nvPr/>
        </p:nvSpPr>
        <p:spPr>
          <a:xfrm>
            <a:off x="3900533" y="6023804"/>
            <a:ext cx="852402" cy="1620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r>
              <a:rPr lang="en-US" sz="900" dirty="0" err="1" smtClean="0"/>
              <a:t>getOutputValue</a:t>
            </a:r>
            <a:endParaRPr lang="en-US" sz="900" dirty="0"/>
          </a:p>
        </p:txBody>
      </p:sp>
      <p:sp>
        <p:nvSpPr>
          <p:cNvPr id="190" name="TextBox 189"/>
          <p:cNvSpPr txBox="1"/>
          <p:nvPr/>
        </p:nvSpPr>
        <p:spPr>
          <a:xfrm>
            <a:off x="4100326" y="5757033"/>
            <a:ext cx="461665" cy="251031"/>
          </a:xfrm>
          <a:prstGeom prst="rect">
            <a:avLst/>
          </a:prstGeom>
          <a:noFill/>
        </p:spPr>
        <p:txBody>
          <a:bodyPr vert="vert" wrap="none" rtlCol="0">
            <a:spAutoFit/>
          </a:bodyPr>
          <a:lstStyle/>
          <a:p>
            <a:r>
              <a:rPr lang="de-DE" dirty="0" smtClean="0">
                <a:solidFill>
                  <a:srgbClr val="1F4E79"/>
                </a:solidFill>
              </a:rPr>
              <a:t>…</a:t>
            </a:r>
            <a:endParaRPr lang="en-US" dirty="0">
              <a:solidFill>
                <a:srgbClr val="1F4E79"/>
              </a:solidFill>
            </a:endParaRPr>
          </a:p>
        </p:txBody>
      </p:sp>
      <p:sp>
        <p:nvSpPr>
          <p:cNvPr id="191" name="TextBox 190"/>
          <p:cNvSpPr txBox="1"/>
          <p:nvPr/>
        </p:nvSpPr>
        <p:spPr>
          <a:xfrm>
            <a:off x="4153056" y="4163166"/>
            <a:ext cx="140615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sz="1300" dirty="0" err="1" smtClean="0">
                <a:solidFill>
                  <a:schemeClr val="bg1"/>
                </a:solidFill>
              </a:rPr>
              <a:t>FMIAdapter</a:t>
            </a:r>
            <a:r>
              <a:rPr lang="de-DE" sz="1300" dirty="0" smtClean="0">
                <a:solidFill>
                  <a:schemeClr val="bg1"/>
                </a:solidFill>
              </a:rPr>
              <a:t/>
            </a:r>
            <a:br>
              <a:rPr lang="de-DE" sz="1300" dirty="0" smtClean="0">
                <a:solidFill>
                  <a:schemeClr val="bg1"/>
                </a:solidFill>
              </a:rPr>
            </a:br>
            <a:r>
              <a:rPr lang="de-DE" sz="700" i="1" dirty="0" smtClean="0">
                <a:solidFill>
                  <a:schemeClr val="bg1"/>
                </a:solidFill>
              </a:rPr>
              <a:t>C++ </a:t>
            </a:r>
            <a:r>
              <a:rPr lang="de-DE" sz="700" i="1" dirty="0" err="1" smtClean="0">
                <a:solidFill>
                  <a:schemeClr val="bg1"/>
                </a:solidFill>
              </a:rPr>
              <a:t>class</a:t>
            </a:r>
            <a:r>
              <a:rPr lang="de-DE" sz="700" i="1" dirty="0" smtClean="0">
                <a:solidFill>
                  <a:schemeClr val="bg1"/>
                </a:solidFill>
              </a:rPr>
              <a:t> in </a:t>
            </a:r>
            <a:r>
              <a:rPr lang="de-DE" sz="700" i="1" dirty="0" err="1" smtClean="0">
                <a:solidFill>
                  <a:schemeClr val="bg1"/>
                </a:solidFill>
              </a:rPr>
              <a:t>fmi_adapter</a:t>
            </a:r>
            <a:r>
              <a:rPr lang="de-DE" sz="700" i="1" dirty="0" smtClean="0">
                <a:solidFill>
                  <a:schemeClr val="bg1"/>
                </a:solidFill>
              </a:rPr>
              <a:t> </a:t>
            </a:r>
            <a:r>
              <a:rPr lang="de-DE" sz="700" i="1" dirty="0" err="1" smtClean="0">
                <a:solidFill>
                  <a:schemeClr val="bg1"/>
                </a:solidFill>
              </a:rPr>
              <a:t>package</a:t>
            </a:r>
            <a:endParaRPr lang="en-US" sz="700" dirty="0" smtClean="0">
              <a:solidFill>
                <a:schemeClr val="bg1"/>
              </a:solidFill>
            </a:endParaRPr>
          </a:p>
        </p:txBody>
      </p:sp>
      <p:sp>
        <p:nvSpPr>
          <p:cNvPr id="192" name="Arc 191"/>
          <p:cNvSpPr/>
          <p:nvPr/>
        </p:nvSpPr>
        <p:spPr>
          <a:xfrm>
            <a:off x="5399774" y="5597762"/>
            <a:ext cx="116140" cy="116140"/>
          </a:xfrm>
          <a:prstGeom prst="arc">
            <a:avLst>
              <a:gd name="adj1" fmla="val 19342266"/>
              <a:gd name="adj2" fmla="val 16610388"/>
            </a:avLst>
          </a:prstGeom>
          <a:ln w="28575">
            <a:solidFill>
              <a:schemeClr val="bg1"/>
            </a:solidFill>
            <a:tailEnd type="triangl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3" name="TextBox 192"/>
          <p:cNvSpPr txBox="1"/>
          <p:nvPr/>
        </p:nvSpPr>
        <p:spPr>
          <a:xfrm>
            <a:off x="4932599" y="5680196"/>
            <a:ext cx="91082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sz="700" i="1" dirty="0" err="1" smtClean="0">
                <a:solidFill>
                  <a:schemeClr val="bg1"/>
                </a:solidFill>
              </a:rPr>
              <a:t>run</a:t>
            </a:r>
            <a:r>
              <a:rPr lang="de-DE" sz="700" i="1" dirty="0" smtClean="0">
                <a:solidFill>
                  <a:schemeClr val="bg1"/>
                </a:solidFill>
              </a:rPr>
              <a:t> FMU </a:t>
            </a:r>
            <a:r>
              <a:rPr lang="de-DE" sz="700" i="1" dirty="0" err="1" smtClean="0">
                <a:solidFill>
                  <a:schemeClr val="bg1"/>
                </a:solidFill>
              </a:rPr>
              <a:t>simulation</a:t>
            </a:r>
            <a:r>
              <a:rPr lang="de-DE" sz="700" i="1" dirty="0">
                <a:solidFill>
                  <a:schemeClr val="bg1"/>
                </a:solidFill>
              </a:rPr>
              <a:t/>
            </a:r>
            <a:br>
              <a:rPr lang="de-DE" sz="700" i="1" dirty="0">
                <a:solidFill>
                  <a:schemeClr val="bg1"/>
                </a:solidFill>
              </a:rPr>
            </a:br>
            <a:r>
              <a:rPr lang="de-DE" sz="700" i="1" dirty="0" err="1" smtClean="0">
                <a:solidFill>
                  <a:schemeClr val="bg1"/>
                </a:solidFill>
              </a:rPr>
              <a:t>with</a:t>
            </a:r>
            <a:r>
              <a:rPr lang="de-DE" sz="700" i="1" dirty="0" smtClean="0">
                <a:solidFill>
                  <a:schemeClr val="bg1"/>
                </a:solidFill>
              </a:rPr>
              <a:t> </a:t>
            </a:r>
            <a:r>
              <a:rPr lang="de-DE" sz="700" i="1" dirty="0" err="1" smtClean="0">
                <a:solidFill>
                  <a:schemeClr val="bg1"/>
                </a:solidFill>
              </a:rPr>
              <a:t>given</a:t>
            </a:r>
            <a:r>
              <a:rPr lang="de-DE" sz="700" i="1" dirty="0" smtClean="0">
                <a:solidFill>
                  <a:schemeClr val="bg1"/>
                </a:solidFill>
              </a:rPr>
              <a:t> </a:t>
            </a:r>
            <a:r>
              <a:rPr lang="de-DE" sz="700" i="1" dirty="0" err="1" smtClean="0">
                <a:solidFill>
                  <a:schemeClr val="bg1"/>
                </a:solidFill>
              </a:rPr>
              <a:t>step</a:t>
            </a:r>
            <a:r>
              <a:rPr lang="de-DE" sz="700" i="1" dirty="0" smtClean="0">
                <a:solidFill>
                  <a:schemeClr val="bg1"/>
                </a:solidFill>
              </a:rPr>
              <a:t>-size</a:t>
            </a:r>
            <a:endParaRPr lang="en-US" sz="700" i="1" dirty="0">
              <a:solidFill>
                <a:schemeClr val="bg1"/>
              </a:solidFill>
            </a:endParaRPr>
          </a:p>
        </p:txBody>
      </p:sp>
      <p:grpSp>
        <p:nvGrpSpPr>
          <p:cNvPr id="194" name="Group 193"/>
          <p:cNvGrpSpPr/>
          <p:nvPr/>
        </p:nvGrpSpPr>
        <p:grpSpPr>
          <a:xfrm>
            <a:off x="4956372" y="5314929"/>
            <a:ext cx="376167" cy="136570"/>
            <a:chOff x="3785798" y="3202929"/>
            <a:chExt cx="376167" cy="136570"/>
          </a:xfrm>
        </p:grpSpPr>
        <p:sp>
          <p:nvSpPr>
            <p:cNvPr id="195" name="Rectangle 194"/>
            <p:cNvSpPr/>
            <p:nvPr/>
          </p:nvSpPr>
          <p:spPr>
            <a:xfrm>
              <a:off x="3785798" y="3202929"/>
              <a:ext cx="73819" cy="136570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6" name="Rectangle 195"/>
            <p:cNvSpPr/>
            <p:nvPr/>
          </p:nvSpPr>
          <p:spPr>
            <a:xfrm>
              <a:off x="3861385" y="3202929"/>
              <a:ext cx="73819" cy="136570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7" name="Rectangle 196"/>
            <p:cNvSpPr/>
            <p:nvPr/>
          </p:nvSpPr>
          <p:spPr>
            <a:xfrm>
              <a:off x="3936972" y="3202929"/>
              <a:ext cx="73819" cy="136570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8" name="Rectangle 197"/>
            <p:cNvSpPr/>
            <p:nvPr/>
          </p:nvSpPr>
          <p:spPr>
            <a:xfrm>
              <a:off x="4012559" y="3202929"/>
              <a:ext cx="73819" cy="136570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9" name="Rectangle 198"/>
            <p:cNvSpPr/>
            <p:nvPr/>
          </p:nvSpPr>
          <p:spPr>
            <a:xfrm>
              <a:off x="4088146" y="3202929"/>
              <a:ext cx="73819" cy="136570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00" name="TextBox 199"/>
          <p:cNvSpPr txBox="1"/>
          <p:nvPr/>
        </p:nvSpPr>
        <p:spPr>
          <a:xfrm>
            <a:off x="4702249" y="5158317"/>
            <a:ext cx="1133644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sz="700" i="1" dirty="0" err="1" smtClean="0">
                <a:solidFill>
                  <a:schemeClr val="bg1"/>
                </a:solidFill>
              </a:rPr>
              <a:t>timestamped</a:t>
            </a:r>
            <a:r>
              <a:rPr lang="de-DE" sz="700" i="1" dirty="0" smtClean="0">
                <a:solidFill>
                  <a:schemeClr val="bg1"/>
                </a:solidFill>
              </a:rPr>
              <a:t> </a:t>
            </a:r>
            <a:r>
              <a:rPr lang="de-DE" sz="700" i="1" dirty="0" err="1" smtClean="0">
                <a:solidFill>
                  <a:schemeClr val="bg1"/>
                </a:solidFill>
              </a:rPr>
              <a:t>input</a:t>
            </a:r>
            <a:r>
              <a:rPr lang="de-DE" sz="700" i="1" dirty="0" smtClean="0">
                <a:solidFill>
                  <a:schemeClr val="bg1"/>
                </a:solidFill>
              </a:rPr>
              <a:t> </a:t>
            </a:r>
            <a:r>
              <a:rPr lang="de-DE" sz="700" i="1" dirty="0" err="1" smtClean="0">
                <a:solidFill>
                  <a:schemeClr val="bg1"/>
                </a:solidFill>
              </a:rPr>
              <a:t>values</a:t>
            </a:r>
            <a:endParaRPr lang="en-US" sz="700" i="1" dirty="0">
              <a:solidFill>
                <a:schemeClr val="bg1"/>
              </a:solidFill>
            </a:endParaRPr>
          </a:p>
        </p:txBody>
      </p:sp>
      <p:cxnSp>
        <p:nvCxnSpPr>
          <p:cNvPr id="201" name="Straight Arrow Connector 200"/>
          <p:cNvCxnSpPr/>
          <p:nvPr/>
        </p:nvCxnSpPr>
        <p:spPr>
          <a:xfrm>
            <a:off x="5360206" y="5383214"/>
            <a:ext cx="401603" cy="0"/>
          </a:xfrm>
          <a:prstGeom prst="straightConnector1">
            <a:avLst/>
          </a:prstGeom>
          <a:ln w="28575">
            <a:solidFill>
              <a:schemeClr val="accent1">
                <a:lumMod val="40000"/>
                <a:lumOff val="60000"/>
              </a:schemeClr>
            </a:solidFill>
            <a:tailEnd type="triangl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2" name="Straight Arrow Connector 201"/>
          <p:cNvCxnSpPr/>
          <p:nvPr/>
        </p:nvCxnSpPr>
        <p:spPr>
          <a:xfrm>
            <a:off x="4783116" y="5383214"/>
            <a:ext cx="142875" cy="0"/>
          </a:xfrm>
          <a:prstGeom prst="straightConnector1">
            <a:avLst/>
          </a:prstGeom>
          <a:ln w="28575">
            <a:solidFill>
              <a:schemeClr val="accent1">
                <a:lumMod val="40000"/>
                <a:lumOff val="60000"/>
              </a:schemeClr>
            </a:solidFill>
            <a:tailEnd type="triangl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3" name="Straight Arrow Connector 202"/>
          <p:cNvCxnSpPr/>
          <p:nvPr/>
        </p:nvCxnSpPr>
        <p:spPr>
          <a:xfrm>
            <a:off x="5549873" y="5659344"/>
            <a:ext cx="211936" cy="0"/>
          </a:xfrm>
          <a:prstGeom prst="straightConnector1">
            <a:avLst/>
          </a:prstGeom>
          <a:ln w="28575">
            <a:solidFill>
              <a:schemeClr val="accent1">
                <a:lumMod val="40000"/>
                <a:lumOff val="60000"/>
              </a:schemeClr>
            </a:solidFill>
            <a:tailEnd type="triangl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4" name="Straight Arrow Connector 203"/>
          <p:cNvCxnSpPr/>
          <p:nvPr/>
        </p:nvCxnSpPr>
        <p:spPr>
          <a:xfrm>
            <a:off x="4783116" y="5659344"/>
            <a:ext cx="577090" cy="0"/>
          </a:xfrm>
          <a:prstGeom prst="straightConnector1">
            <a:avLst/>
          </a:prstGeom>
          <a:ln w="28575">
            <a:solidFill>
              <a:schemeClr val="accent1">
                <a:lumMod val="40000"/>
                <a:lumOff val="60000"/>
              </a:schemeClr>
            </a:solidFill>
            <a:tailEnd type="triangl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5" name="Straight Arrow Connector 204"/>
          <p:cNvCxnSpPr/>
          <p:nvPr/>
        </p:nvCxnSpPr>
        <p:spPr>
          <a:xfrm flipH="1">
            <a:off x="4783116" y="5102950"/>
            <a:ext cx="978693" cy="0"/>
          </a:xfrm>
          <a:prstGeom prst="straightConnector1">
            <a:avLst/>
          </a:prstGeom>
          <a:ln w="28575">
            <a:solidFill>
              <a:schemeClr val="accent1">
                <a:lumMod val="40000"/>
                <a:lumOff val="60000"/>
              </a:schemeClr>
            </a:solidFill>
            <a:tailEnd type="triangl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6" name="Straight Arrow Connector 205"/>
          <p:cNvCxnSpPr/>
          <p:nvPr/>
        </p:nvCxnSpPr>
        <p:spPr>
          <a:xfrm flipH="1">
            <a:off x="4782755" y="6106881"/>
            <a:ext cx="978693" cy="0"/>
          </a:xfrm>
          <a:prstGeom prst="straightConnector1">
            <a:avLst/>
          </a:prstGeom>
          <a:ln w="28575">
            <a:solidFill>
              <a:schemeClr val="accent1">
                <a:lumMod val="40000"/>
                <a:lumOff val="60000"/>
              </a:schemeClr>
            </a:solidFill>
            <a:tailEnd type="triangl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7" name="Straight Arrow Connector 206"/>
          <p:cNvCxnSpPr/>
          <p:nvPr/>
        </p:nvCxnSpPr>
        <p:spPr>
          <a:xfrm flipV="1">
            <a:off x="5472125" y="5383214"/>
            <a:ext cx="0" cy="183306"/>
          </a:xfrm>
          <a:prstGeom prst="straightConnector1">
            <a:avLst/>
          </a:prstGeom>
          <a:ln w="28575">
            <a:solidFill>
              <a:schemeClr val="accent1">
                <a:lumMod val="40000"/>
                <a:lumOff val="60000"/>
              </a:schemeClr>
            </a:solidFill>
            <a:prstDash val="sysDot"/>
            <a:tailEnd type="triangl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8" name="Straight Arrow Connector 207"/>
          <p:cNvCxnSpPr/>
          <p:nvPr/>
        </p:nvCxnSpPr>
        <p:spPr>
          <a:xfrm>
            <a:off x="6802416" y="5377524"/>
            <a:ext cx="324000" cy="0"/>
          </a:xfrm>
          <a:prstGeom prst="straightConnector1">
            <a:avLst/>
          </a:prstGeom>
          <a:ln w="28575">
            <a:solidFill>
              <a:srgbClr val="BDD7EE"/>
            </a:solidFill>
            <a:prstDash val="sysDot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9" name="Straight Arrow Connector 208"/>
          <p:cNvCxnSpPr/>
          <p:nvPr/>
        </p:nvCxnSpPr>
        <p:spPr>
          <a:xfrm flipH="1">
            <a:off x="6802416" y="6102118"/>
            <a:ext cx="324000" cy="0"/>
          </a:xfrm>
          <a:prstGeom prst="straightConnector1">
            <a:avLst/>
          </a:prstGeom>
          <a:ln w="28575">
            <a:solidFill>
              <a:srgbClr val="BDD7EE"/>
            </a:solidFill>
            <a:prstDash val="sysDot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0" name="Straight Arrow Connector 209"/>
          <p:cNvCxnSpPr/>
          <p:nvPr/>
        </p:nvCxnSpPr>
        <p:spPr>
          <a:xfrm>
            <a:off x="6802416" y="5659512"/>
            <a:ext cx="324000" cy="0"/>
          </a:xfrm>
          <a:prstGeom prst="straightConnector1">
            <a:avLst/>
          </a:prstGeom>
          <a:ln w="28575">
            <a:solidFill>
              <a:srgbClr val="BDD7EE"/>
            </a:solidFill>
            <a:prstDash val="sysDot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1" name="Straight Arrow Connector 210"/>
          <p:cNvCxnSpPr/>
          <p:nvPr/>
        </p:nvCxnSpPr>
        <p:spPr>
          <a:xfrm>
            <a:off x="6802416" y="5102950"/>
            <a:ext cx="324000" cy="0"/>
          </a:xfrm>
          <a:prstGeom prst="straightConnector1">
            <a:avLst/>
          </a:prstGeom>
          <a:ln w="28575">
            <a:solidFill>
              <a:srgbClr val="BDD7EE"/>
            </a:solidFill>
            <a:prstDash val="sysDot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2" name="Rectangle 211"/>
          <p:cNvSpPr/>
          <p:nvPr/>
        </p:nvSpPr>
        <p:spPr>
          <a:xfrm>
            <a:off x="7432397" y="4163869"/>
            <a:ext cx="972000" cy="1620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en-US" sz="900" dirty="0" err="1" smtClean="0"/>
              <a:t>Ctor</a:t>
            </a:r>
            <a:r>
              <a:rPr lang="en-US" sz="900" dirty="0" smtClean="0"/>
              <a:t>: path : string</a:t>
            </a:r>
            <a:endParaRPr lang="en-US" sz="900" dirty="0"/>
          </a:p>
        </p:txBody>
      </p:sp>
      <p:sp>
        <p:nvSpPr>
          <p:cNvPr id="213" name="Rectangle 212"/>
          <p:cNvSpPr/>
          <p:nvPr/>
        </p:nvSpPr>
        <p:spPr>
          <a:xfrm>
            <a:off x="7436792" y="4484962"/>
            <a:ext cx="972000" cy="1620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en-US" sz="900" dirty="0" smtClean="0"/>
              <a:t>… </a:t>
            </a:r>
            <a:r>
              <a:rPr lang="en-US" sz="900" dirty="0" err="1" smtClean="0"/>
              <a:t>create_dllfmu</a:t>
            </a:r>
            <a:r>
              <a:rPr lang="en-US" sz="900" dirty="0" smtClean="0"/>
              <a:t> …</a:t>
            </a:r>
            <a:endParaRPr lang="en-US" sz="900" dirty="0"/>
          </a:p>
        </p:txBody>
      </p:sp>
      <p:sp>
        <p:nvSpPr>
          <p:cNvPr id="215" name="Down Arrow 214"/>
          <p:cNvSpPr/>
          <p:nvPr/>
        </p:nvSpPr>
        <p:spPr>
          <a:xfrm>
            <a:off x="7774471" y="4677506"/>
            <a:ext cx="290513" cy="100012"/>
          </a:xfrm>
          <a:prstGeom prst="downArrow">
            <a:avLst/>
          </a:prstGeom>
          <a:solidFill>
            <a:srgbClr val="BDD7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6" name="Down Arrow 215"/>
          <p:cNvSpPr/>
          <p:nvPr/>
        </p:nvSpPr>
        <p:spPr>
          <a:xfrm>
            <a:off x="7774471" y="4355409"/>
            <a:ext cx="290513" cy="100012"/>
          </a:xfrm>
          <a:prstGeom prst="downArrow">
            <a:avLst/>
          </a:prstGeom>
          <a:solidFill>
            <a:srgbClr val="BDD7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TextBox 60"/>
          <p:cNvSpPr txBox="1"/>
          <p:nvPr/>
        </p:nvSpPr>
        <p:spPr>
          <a:xfrm>
            <a:off x="2884217" y="1535663"/>
            <a:ext cx="782510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900" dirty="0" err="1" smtClean="0">
                <a:solidFill>
                  <a:schemeClr val="bg1"/>
                </a:solidFill>
              </a:rPr>
              <a:t>Application</a:t>
            </a:r>
            <a:r>
              <a:rPr lang="de-DE" sz="900" dirty="0">
                <a:solidFill>
                  <a:schemeClr val="bg1"/>
                </a:solidFill>
              </a:rPr>
              <a:t/>
            </a:r>
            <a:br>
              <a:rPr lang="de-DE" sz="900" dirty="0">
                <a:solidFill>
                  <a:schemeClr val="bg1"/>
                </a:solidFill>
              </a:rPr>
            </a:br>
            <a:r>
              <a:rPr lang="de-DE" sz="900" dirty="0" err="1" smtClean="0">
                <a:solidFill>
                  <a:schemeClr val="bg1"/>
                </a:solidFill>
              </a:rPr>
              <a:t>code</a:t>
            </a:r>
            <a:endParaRPr lang="de-DE" sz="900" dirty="0" smtClean="0">
              <a:solidFill>
                <a:schemeClr val="bg1"/>
              </a:solidFill>
            </a:endParaRPr>
          </a:p>
          <a:p>
            <a:r>
              <a:rPr lang="de-DE" sz="900" dirty="0" smtClean="0">
                <a:solidFill>
                  <a:schemeClr val="bg1"/>
                </a:solidFill>
              </a:rPr>
              <a:t>{</a:t>
            </a:r>
          </a:p>
          <a:p>
            <a:r>
              <a:rPr lang="de-DE" sz="900" dirty="0" smtClean="0">
                <a:solidFill>
                  <a:schemeClr val="bg1"/>
                </a:solidFill>
              </a:rPr>
              <a:t>     …</a:t>
            </a:r>
          </a:p>
          <a:p>
            <a:r>
              <a:rPr lang="de-DE" sz="900" dirty="0" smtClean="0">
                <a:solidFill>
                  <a:schemeClr val="bg1"/>
                </a:solidFill>
              </a:rPr>
              <a:t>     …</a:t>
            </a:r>
          </a:p>
          <a:p>
            <a:r>
              <a:rPr lang="de-DE" sz="900" dirty="0" smtClean="0">
                <a:solidFill>
                  <a:schemeClr val="bg1"/>
                </a:solidFill>
              </a:rPr>
              <a:t>     …</a:t>
            </a:r>
          </a:p>
          <a:p>
            <a:r>
              <a:rPr lang="de-DE" sz="900" dirty="0" smtClean="0">
                <a:solidFill>
                  <a:schemeClr val="bg1"/>
                </a:solidFill>
              </a:rPr>
              <a:t>}</a:t>
            </a:r>
            <a:endParaRPr lang="en-US" sz="900" dirty="0">
              <a:solidFill>
                <a:schemeClr val="bg1"/>
              </a:solidFill>
            </a:endParaRPr>
          </a:p>
        </p:txBody>
      </p:sp>
      <p:cxnSp>
        <p:nvCxnSpPr>
          <p:cNvPr id="63" name="Straight Arrow Connector 62"/>
          <p:cNvCxnSpPr/>
          <p:nvPr/>
        </p:nvCxnSpPr>
        <p:spPr>
          <a:xfrm flipV="1">
            <a:off x="3345741" y="1765311"/>
            <a:ext cx="504000" cy="251998"/>
          </a:xfrm>
          <a:prstGeom prst="straightConnector1">
            <a:avLst/>
          </a:prstGeom>
          <a:ln w="28575">
            <a:solidFill>
              <a:srgbClr val="C5E0B4"/>
            </a:solidFill>
            <a:tailEnd type="triangl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Arrow Connector 65"/>
          <p:cNvCxnSpPr/>
          <p:nvPr/>
        </p:nvCxnSpPr>
        <p:spPr>
          <a:xfrm flipV="1">
            <a:off x="3345741" y="2031919"/>
            <a:ext cx="504000" cy="98048"/>
          </a:xfrm>
          <a:prstGeom prst="straightConnector1">
            <a:avLst/>
          </a:prstGeom>
          <a:ln w="28575">
            <a:solidFill>
              <a:srgbClr val="C5E0B4"/>
            </a:solidFill>
            <a:tailEnd type="triangl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Arrow Connector 67"/>
          <p:cNvCxnSpPr/>
          <p:nvPr/>
        </p:nvCxnSpPr>
        <p:spPr>
          <a:xfrm>
            <a:off x="3345741" y="2254086"/>
            <a:ext cx="504000" cy="53903"/>
          </a:xfrm>
          <a:prstGeom prst="straightConnector1">
            <a:avLst/>
          </a:prstGeom>
          <a:ln w="28575">
            <a:solidFill>
              <a:srgbClr val="C5E0B4"/>
            </a:solidFill>
            <a:tailEnd type="triangl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Arrow Connector 70"/>
          <p:cNvCxnSpPr/>
          <p:nvPr/>
        </p:nvCxnSpPr>
        <p:spPr>
          <a:xfrm>
            <a:off x="3345741" y="2346888"/>
            <a:ext cx="504000" cy="417782"/>
          </a:xfrm>
          <a:prstGeom prst="straightConnector1">
            <a:avLst/>
          </a:prstGeom>
          <a:ln w="28575">
            <a:solidFill>
              <a:srgbClr val="C5E0B4"/>
            </a:solidFill>
            <a:tailEnd type="triangl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0" name="Rectangle 219"/>
          <p:cNvSpPr/>
          <p:nvPr/>
        </p:nvSpPr>
        <p:spPr>
          <a:xfrm>
            <a:off x="3855374" y="752605"/>
            <a:ext cx="4937760" cy="226504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1" name="L-Shape 220"/>
          <p:cNvSpPr/>
          <p:nvPr/>
        </p:nvSpPr>
        <p:spPr>
          <a:xfrm rot="5400000">
            <a:off x="5291103" y="-477613"/>
            <a:ext cx="2067629" cy="4737618"/>
          </a:xfrm>
          <a:prstGeom prst="corner">
            <a:avLst>
              <a:gd name="adj1" fmla="val 87286"/>
              <a:gd name="adj2" fmla="val 1135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endParaRPr lang="en-US" dirty="0"/>
          </a:p>
        </p:txBody>
      </p:sp>
      <p:sp>
        <p:nvSpPr>
          <p:cNvPr id="222" name="L-Shape 221"/>
          <p:cNvSpPr/>
          <p:nvPr/>
        </p:nvSpPr>
        <p:spPr>
          <a:xfrm rot="5400000">
            <a:off x="6395961" y="627241"/>
            <a:ext cx="1748540" cy="2846993"/>
          </a:xfrm>
          <a:prstGeom prst="corner">
            <a:avLst>
              <a:gd name="adj1" fmla="val 69418"/>
              <a:gd name="adj2" fmla="val 1135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endParaRPr lang="en-US" dirty="0"/>
          </a:p>
        </p:txBody>
      </p:sp>
      <p:sp>
        <p:nvSpPr>
          <p:cNvPr id="223" name="Rectangle 222"/>
          <p:cNvSpPr/>
          <p:nvPr/>
        </p:nvSpPr>
        <p:spPr>
          <a:xfrm>
            <a:off x="7145728" y="1466980"/>
            <a:ext cx="1548000" cy="1458026"/>
          </a:xfrm>
          <a:prstGeom prst="rect">
            <a:avLst/>
          </a:prstGeom>
          <a:solidFill>
            <a:schemeClr val="accent6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algn="ctr"/>
            <a:r>
              <a:rPr lang="de-DE" sz="1300" dirty="0" err="1" smtClean="0">
                <a:solidFill>
                  <a:schemeClr val="bg1"/>
                </a:solidFill>
              </a:rPr>
              <a:t>Application</a:t>
            </a:r>
            <a:endParaRPr lang="en-US" sz="1300" dirty="0" smtClean="0">
              <a:solidFill>
                <a:schemeClr val="bg1"/>
              </a:solidFill>
            </a:endParaRPr>
          </a:p>
          <a:p>
            <a:pPr algn="ctr"/>
            <a:r>
              <a:rPr lang="en-US" sz="1300" dirty="0" smtClean="0">
                <a:solidFill>
                  <a:schemeClr val="bg1"/>
                </a:solidFill>
              </a:rPr>
              <a:t>FMU</a:t>
            </a:r>
          </a:p>
          <a:p>
            <a:pPr algn="ctr"/>
            <a:r>
              <a:rPr lang="en-US" sz="700" i="1" dirty="0" smtClean="0">
                <a:solidFill>
                  <a:schemeClr val="bg1"/>
                </a:solidFill>
              </a:rPr>
              <a:t>A zip file with shared library</a:t>
            </a:r>
            <a:br>
              <a:rPr lang="en-US" sz="700" i="1" dirty="0" smtClean="0">
                <a:solidFill>
                  <a:schemeClr val="bg1"/>
                </a:solidFill>
              </a:rPr>
            </a:br>
            <a:r>
              <a:rPr lang="en-US" sz="700" i="1" dirty="0" smtClean="0">
                <a:solidFill>
                  <a:schemeClr val="bg1"/>
                </a:solidFill>
              </a:rPr>
              <a:t>and XML-based description of:</a:t>
            </a:r>
          </a:p>
          <a:p>
            <a:pPr defTabSz="357188"/>
            <a:r>
              <a:rPr lang="en-US" sz="700" i="1" dirty="0" smtClean="0">
                <a:solidFill>
                  <a:schemeClr val="bg1"/>
                </a:solidFill>
              </a:rPr>
              <a:t>	- input variables</a:t>
            </a:r>
            <a:r>
              <a:rPr lang="en-US" sz="700" i="1" dirty="0">
                <a:solidFill>
                  <a:schemeClr val="bg1"/>
                </a:solidFill>
              </a:rPr>
              <a:t/>
            </a:r>
            <a:br>
              <a:rPr lang="en-US" sz="700" i="1" dirty="0">
                <a:solidFill>
                  <a:schemeClr val="bg1"/>
                </a:solidFill>
              </a:rPr>
            </a:br>
            <a:r>
              <a:rPr lang="en-US" sz="700" i="1" dirty="0" smtClean="0">
                <a:solidFill>
                  <a:schemeClr val="bg1"/>
                </a:solidFill>
              </a:rPr>
              <a:t>	- output variables</a:t>
            </a:r>
            <a:br>
              <a:rPr lang="en-US" sz="700" i="1" dirty="0" smtClean="0">
                <a:solidFill>
                  <a:schemeClr val="bg1"/>
                </a:solidFill>
              </a:rPr>
            </a:br>
            <a:r>
              <a:rPr lang="en-US" sz="700" i="1" dirty="0" smtClean="0">
                <a:solidFill>
                  <a:schemeClr val="bg1"/>
                </a:solidFill>
              </a:rPr>
              <a:t>	- parameters</a:t>
            </a:r>
          </a:p>
          <a:p>
            <a:pPr defTabSz="357188"/>
            <a:r>
              <a:rPr lang="de-DE" sz="700" i="1" dirty="0">
                <a:solidFill>
                  <a:schemeClr val="bg1"/>
                </a:solidFill>
              </a:rPr>
              <a:t>	</a:t>
            </a:r>
            <a:r>
              <a:rPr lang="de-DE" sz="700" i="1" dirty="0" smtClean="0">
                <a:solidFill>
                  <a:schemeClr val="bg1"/>
                </a:solidFill>
              </a:rPr>
              <a:t>- …</a:t>
            </a:r>
            <a:endParaRPr lang="en-US" sz="700" i="1" dirty="0">
              <a:solidFill>
                <a:schemeClr val="bg1"/>
              </a:solidFill>
            </a:endParaRPr>
          </a:p>
        </p:txBody>
      </p:sp>
      <p:sp>
        <p:nvSpPr>
          <p:cNvPr id="224" name="Rectangle 223"/>
          <p:cNvSpPr/>
          <p:nvPr/>
        </p:nvSpPr>
        <p:spPr>
          <a:xfrm>
            <a:off x="5802539" y="1680868"/>
            <a:ext cx="969199" cy="1620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r>
              <a:rPr lang="en-US" sz="900" dirty="0" smtClean="0"/>
              <a:t>fmi2_get_variable</a:t>
            </a:r>
            <a:endParaRPr lang="en-US" sz="900" dirty="0"/>
          </a:p>
        </p:txBody>
      </p:sp>
      <p:sp>
        <p:nvSpPr>
          <p:cNvPr id="225" name="Rectangle 224"/>
          <p:cNvSpPr/>
          <p:nvPr/>
        </p:nvSpPr>
        <p:spPr>
          <a:xfrm>
            <a:off x="5802539" y="1958591"/>
            <a:ext cx="969199" cy="1620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r>
              <a:rPr lang="en-US" sz="900" dirty="0" smtClean="0"/>
              <a:t>fmi2_set_real</a:t>
            </a:r>
            <a:endParaRPr lang="en-US" sz="900" dirty="0"/>
          </a:p>
        </p:txBody>
      </p:sp>
      <p:sp>
        <p:nvSpPr>
          <p:cNvPr id="226" name="Rectangle 225"/>
          <p:cNvSpPr/>
          <p:nvPr/>
        </p:nvSpPr>
        <p:spPr>
          <a:xfrm>
            <a:off x="5802539" y="2236314"/>
            <a:ext cx="969199" cy="1620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r>
              <a:rPr lang="en-US" sz="900" dirty="0" smtClean="0"/>
              <a:t>fmi2_do_step</a:t>
            </a:r>
            <a:endParaRPr lang="en-US" sz="900" dirty="0"/>
          </a:p>
        </p:txBody>
      </p:sp>
      <p:sp>
        <p:nvSpPr>
          <p:cNvPr id="227" name="Rectangle 226"/>
          <p:cNvSpPr/>
          <p:nvPr/>
        </p:nvSpPr>
        <p:spPr>
          <a:xfrm>
            <a:off x="5802539" y="2682723"/>
            <a:ext cx="969199" cy="1620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r>
              <a:rPr lang="en-US" sz="900" dirty="0" smtClean="0"/>
              <a:t>fmi2_get_real</a:t>
            </a:r>
            <a:endParaRPr lang="en-US" sz="900" dirty="0"/>
          </a:p>
        </p:txBody>
      </p:sp>
      <p:sp>
        <p:nvSpPr>
          <p:cNvPr id="228" name="TextBox 227"/>
          <p:cNvSpPr txBox="1"/>
          <p:nvPr/>
        </p:nvSpPr>
        <p:spPr>
          <a:xfrm>
            <a:off x="6127409" y="2415952"/>
            <a:ext cx="461665" cy="251031"/>
          </a:xfrm>
          <a:prstGeom prst="rect">
            <a:avLst/>
          </a:prstGeom>
          <a:noFill/>
        </p:spPr>
        <p:txBody>
          <a:bodyPr vert="vert" wrap="none" rtlCol="0">
            <a:spAutoFit/>
          </a:bodyPr>
          <a:lstStyle/>
          <a:p>
            <a:r>
              <a:rPr lang="de-DE" dirty="0" smtClean="0">
                <a:solidFill>
                  <a:srgbClr val="1F4E79"/>
                </a:solidFill>
              </a:rPr>
              <a:t>…</a:t>
            </a:r>
            <a:endParaRPr lang="en-US" dirty="0">
              <a:solidFill>
                <a:srgbClr val="1F4E79"/>
              </a:solidFill>
            </a:endParaRPr>
          </a:p>
        </p:txBody>
      </p:sp>
      <p:sp>
        <p:nvSpPr>
          <p:cNvPr id="229" name="TextBox 228"/>
          <p:cNvSpPr txBox="1"/>
          <p:nvPr/>
        </p:nvSpPr>
        <p:spPr>
          <a:xfrm>
            <a:off x="5783126" y="1149670"/>
            <a:ext cx="13292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sz="1300" dirty="0" smtClean="0">
                <a:solidFill>
                  <a:schemeClr val="bg1"/>
                </a:solidFill>
              </a:rPr>
              <a:t>FMI Library</a:t>
            </a:r>
          </a:p>
          <a:p>
            <a:pPr algn="ctr"/>
            <a:r>
              <a:rPr lang="en-US" sz="700" i="1" dirty="0" smtClean="0">
                <a:solidFill>
                  <a:schemeClr val="bg1"/>
                </a:solidFill>
              </a:rPr>
              <a:t>www.jmodelica.org/FMILibrary</a:t>
            </a:r>
          </a:p>
        </p:txBody>
      </p:sp>
      <p:sp>
        <p:nvSpPr>
          <p:cNvPr id="230" name="Rectangle 229"/>
          <p:cNvSpPr/>
          <p:nvPr/>
        </p:nvSpPr>
        <p:spPr>
          <a:xfrm>
            <a:off x="3900533" y="1680102"/>
            <a:ext cx="852402" cy="1620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r>
              <a:rPr lang="en-US" sz="900" dirty="0" err="1" smtClean="0"/>
              <a:t>getAllVariables</a:t>
            </a:r>
            <a:endParaRPr lang="en-US" sz="900" dirty="0"/>
          </a:p>
        </p:txBody>
      </p:sp>
      <p:sp>
        <p:nvSpPr>
          <p:cNvPr id="231" name="Rectangle 230"/>
          <p:cNvSpPr/>
          <p:nvPr/>
        </p:nvSpPr>
        <p:spPr>
          <a:xfrm>
            <a:off x="3900533" y="1958208"/>
            <a:ext cx="852402" cy="1620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r>
              <a:rPr lang="en-US" sz="900" dirty="0" err="1" smtClean="0"/>
              <a:t>setInputValue</a:t>
            </a:r>
            <a:endParaRPr lang="en-US" sz="900" dirty="0"/>
          </a:p>
        </p:txBody>
      </p:sp>
      <p:sp>
        <p:nvSpPr>
          <p:cNvPr id="232" name="Rectangle 231"/>
          <p:cNvSpPr/>
          <p:nvPr/>
        </p:nvSpPr>
        <p:spPr>
          <a:xfrm>
            <a:off x="3900533" y="2236314"/>
            <a:ext cx="852402" cy="1620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r>
              <a:rPr lang="en-US" sz="900" dirty="0" err="1" smtClean="0"/>
              <a:t>doStepsUntil</a:t>
            </a:r>
            <a:endParaRPr lang="en-US" sz="900" dirty="0"/>
          </a:p>
        </p:txBody>
      </p:sp>
      <p:sp>
        <p:nvSpPr>
          <p:cNvPr id="233" name="Rectangle 232"/>
          <p:cNvSpPr/>
          <p:nvPr/>
        </p:nvSpPr>
        <p:spPr>
          <a:xfrm>
            <a:off x="3900533" y="2682722"/>
            <a:ext cx="852402" cy="1620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r>
              <a:rPr lang="en-US" sz="900" dirty="0" err="1" smtClean="0"/>
              <a:t>getOutputValue</a:t>
            </a:r>
            <a:endParaRPr lang="en-US" sz="900" dirty="0"/>
          </a:p>
        </p:txBody>
      </p:sp>
      <p:sp>
        <p:nvSpPr>
          <p:cNvPr id="234" name="TextBox 233"/>
          <p:cNvSpPr txBox="1"/>
          <p:nvPr/>
        </p:nvSpPr>
        <p:spPr>
          <a:xfrm>
            <a:off x="4100326" y="2415951"/>
            <a:ext cx="461665" cy="251031"/>
          </a:xfrm>
          <a:prstGeom prst="rect">
            <a:avLst/>
          </a:prstGeom>
          <a:noFill/>
        </p:spPr>
        <p:txBody>
          <a:bodyPr vert="vert" wrap="none" rtlCol="0">
            <a:spAutoFit/>
          </a:bodyPr>
          <a:lstStyle/>
          <a:p>
            <a:r>
              <a:rPr lang="de-DE" dirty="0" smtClean="0">
                <a:solidFill>
                  <a:srgbClr val="1F4E79"/>
                </a:solidFill>
              </a:rPr>
              <a:t>…</a:t>
            </a:r>
            <a:endParaRPr lang="en-US" dirty="0">
              <a:solidFill>
                <a:srgbClr val="1F4E79"/>
              </a:solidFill>
            </a:endParaRPr>
          </a:p>
        </p:txBody>
      </p:sp>
      <p:sp>
        <p:nvSpPr>
          <p:cNvPr id="235" name="TextBox 234"/>
          <p:cNvSpPr txBox="1"/>
          <p:nvPr/>
        </p:nvSpPr>
        <p:spPr>
          <a:xfrm>
            <a:off x="4153056" y="822084"/>
            <a:ext cx="140615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sz="1300" dirty="0" err="1" smtClean="0">
                <a:solidFill>
                  <a:schemeClr val="bg1"/>
                </a:solidFill>
              </a:rPr>
              <a:t>FMIAdapter</a:t>
            </a:r>
            <a:r>
              <a:rPr lang="de-DE" sz="1300" dirty="0" smtClean="0">
                <a:solidFill>
                  <a:schemeClr val="bg1"/>
                </a:solidFill>
              </a:rPr>
              <a:t/>
            </a:r>
            <a:br>
              <a:rPr lang="de-DE" sz="1300" dirty="0" smtClean="0">
                <a:solidFill>
                  <a:schemeClr val="bg1"/>
                </a:solidFill>
              </a:rPr>
            </a:br>
            <a:r>
              <a:rPr lang="de-DE" sz="700" i="1" dirty="0" smtClean="0">
                <a:solidFill>
                  <a:schemeClr val="bg1"/>
                </a:solidFill>
              </a:rPr>
              <a:t>C++ </a:t>
            </a:r>
            <a:r>
              <a:rPr lang="de-DE" sz="700" i="1" dirty="0" err="1" smtClean="0">
                <a:solidFill>
                  <a:schemeClr val="bg1"/>
                </a:solidFill>
              </a:rPr>
              <a:t>class</a:t>
            </a:r>
            <a:r>
              <a:rPr lang="de-DE" sz="700" i="1" dirty="0" smtClean="0">
                <a:solidFill>
                  <a:schemeClr val="bg1"/>
                </a:solidFill>
              </a:rPr>
              <a:t> in </a:t>
            </a:r>
            <a:r>
              <a:rPr lang="de-DE" sz="700" i="1" dirty="0" err="1" smtClean="0">
                <a:solidFill>
                  <a:schemeClr val="bg1"/>
                </a:solidFill>
              </a:rPr>
              <a:t>fmi_adapter</a:t>
            </a:r>
            <a:r>
              <a:rPr lang="de-DE" sz="700" i="1" dirty="0" smtClean="0">
                <a:solidFill>
                  <a:schemeClr val="bg1"/>
                </a:solidFill>
              </a:rPr>
              <a:t> </a:t>
            </a:r>
            <a:r>
              <a:rPr lang="de-DE" sz="700" i="1" dirty="0" err="1" smtClean="0">
                <a:solidFill>
                  <a:schemeClr val="bg1"/>
                </a:solidFill>
              </a:rPr>
              <a:t>package</a:t>
            </a:r>
            <a:endParaRPr lang="en-US" sz="700" dirty="0" smtClean="0">
              <a:solidFill>
                <a:schemeClr val="bg1"/>
              </a:solidFill>
            </a:endParaRPr>
          </a:p>
        </p:txBody>
      </p:sp>
      <p:sp>
        <p:nvSpPr>
          <p:cNvPr id="236" name="Arc 235"/>
          <p:cNvSpPr/>
          <p:nvPr/>
        </p:nvSpPr>
        <p:spPr>
          <a:xfrm>
            <a:off x="5399774" y="2256680"/>
            <a:ext cx="116140" cy="116140"/>
          </a:xfrm>
          <a:prstGeom prst="arc">
            <a:avLst>
              <a:gd name="adj1" fmla="val 19342266"/>
              <a:gd name="adj2" fmla="val 16610388"/>
            </a:avLst>
          </a:prstGeom>
          <a:ln w="28575">
            <a:solidFill>
              <a:schemeClr val="bg1"/>
            </a:solidFill>
            <a:tailEnd type="triangl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7" name="TextBox 236"/>
          <p:cNvSpPr txBox="1"/>
          <p:nvPr/>
        </p:nvSpPr>
        <p:spPr>
          <a:xfrm>
            <a:off x="4932599" y="2339114"/>
            <a:ext cx="91082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sz="700" i="1" dirty="0" err="1" smtClean="0">
                <a:solidFill>
                  <a:schemeClr val="bg1"/>
                </a:solidFill>
              </a:rPr>
              <a:t>run</a:t>
            </a:r>
            <a:r>
              <a:rPr lang="de-DE" sz="700" i="1" dirty="0" smtClean="0">
                <a:solidFill>
                  <a:schemeClr val="bg1"/>
                </a:solidFill>
              </a:rPr>
              <a:t> FMU </a:t>
            </a:r>
            <a:r>
              <a:rPr lang="de-DE" sz="700" i="1" dirty="0" err="1" smtClean="0">
                <a:solidFill>
                  <a:schemeClr val="bg1"/>
                </a:solidFill>
              </a:rPr>
              <a:t>simulation</a:t>
            </a:r>
            <a:r>
              <a:rPr lang="de-DE" sz="700" i="1" dirty="0">
                <a:solidFill>
                  <a:schemeClr val="bg1"/>
                </a:solidFill>
              </a:rPr>
              <a:t/>
            </a:r>
            <a:br>
              <a:rPr lang="de-DE" sz="700" i="1" dirty="0">
                <a:solidFill>
                  <a:schemeClr val="bg1"/>
                </a:solidFill>
              </a:rPr>
            </a:br>
            <a:r>
              <a:rPr lang="de-DE" sz="700" i="1" dirty="0" err="1" smtClean="0">
                <a:solidFill>
                  <a:schemeClr val="bg1"/>
                </a:solidFill>
              </a:rPr>
              <a:t>with</a:t>
            </a:r>
            <a:r>
              <a:rPr lang="de-DE" sz="700" i="1" dirty="0" smtClean="0">
                <a:solidFill>
                  <a:schemeClr val="bg1"/>
                </a:solidFill>
              </a:rPr>
              <a:t> </a:t>
            </a:r>
            <a:r>
              <a:rPr lang="de-DE" sz="700" i="1" dirty="0" err="1" smtClean="0">
                <a:solidFill>
                  <a:schemeClr val="bg1"/>
                </a:solidFill>
              </a:rPr>
              <a:t>given</a:t>
            </a:r>
            <a:r>
              <a:rPr lang="de-DE" sz="700" i="1" dirty="0" smtClean="0">
                <a:solidFill>
                  <a:schemeClr val="bg1"/>
                </a:solidFill>
              </a:rPr>
              <a:t> </a:t>
            </a:r>
            <a:r>
              <a:rPr lang="de-DE" sz="700" i="1" dirty="0" err="1" smtClean="0">
                <a:solidFill>
                  <a:schemeClr val="bg1"/>
                </a:solidFill>
              </a:rPr>
              <a:t>step</a:t>
            </a:r>
            <a:r>
              <a:rPr lang="de-DE" sz="700" i="1" dirty="0" smtClean="0">
                <a:solidFill>
                  <a:schemeClr val="bg1"/>
                </a:solidFill>
              </a:rPr>
              <a:t>-size</a:t>
            </a:r>
            <a:endParaRPr lang="en-US" sz="700" i="1" dirty="0">
              <a:solidFill>
                <a:schemeClr val="bg1"/>
              </a:solidFill>
            </a:endParaRPr>
          </a:p>
        </p:txBody>
      </p:sp>
      <p:grpSp>
        <p:nvGrpSpPr>
          <p:cNvPr id="238" name="Group 237"/>
          <p:cNvGrpSpPr/>
          <p:nvPr/>
        </p:nvGrpSpPr>
        <p:grpSpPr>
          <a:xfrm>
            <a:off x="4956372" y="1973847"/>
            <a:ext cx="376167" cy="136570"/>
            <a:chOff x="3785798" y="3202929"/>
            <a:chExt cx="376167" cy="136570"/>
          </a:xfrm>
        </p:grpSpPr>
        <p:sp>
          <p:nvSpPr>
            <p:cNvPr id="239" name="Rectangle 238"/>
            <p:cNvSpPr/>
            <p:nvPr/>
          </p:nvSpPr>
          <p:spPr>
            <a:xfrm>
              <a:off x="3785798" y="3202929"/>
              <a:ext cx="73819" cy="136570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0" name="Rectangle 239"/>
            <p:cNvSpPr/>
            <p:nvPr/>
          </p:nvSpPr>
          <p:spPr>
            <a:xfrm>
              <a:off x="3861385" y="3202929"/>
              <a:ext cx="73819" cy="136570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1" name="Rectangle 240"/>
            <p:cNvSpPr/>
            <p:nvPr/>
          </p:nvSpPr>
          <p:spPr>
            <a:xfrm>
              <a:off x="3936972" y="3202929"/>
              <a:ext cx="73819" cy="136570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2" name="Rectangle 241"/>
            <p:cNvSpPr/>
            <p:nvPr/>
          </p:nvSpPr>
          <p:spPr>
            <a:xfrm>
              <a:off x="4012559" y="3202929"/>
              <a:ext cx="73819" cy="136570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3" name="Rectangle 242"/>
            <p:cNvSpPr/>
            <p:nvPr/>
          </p:nvSpPr>
          <p:spPr>
            <a:xfrm>
              <a:off x="4088146" y="3202929"/>
              <a:ext cx="73819" cy="136570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44" name="TextBox 243"/>
          <p:cNvSpPr txBox="1"/>
          <p:nvPr/>
        </p:nvSpPr>
        <p:spPr>
          <a:xfrm>
            <a:off x="4702249" y="1817235"/>
            <a:ext cx="1133644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sz="700" i="1" dirty="0" err="1" smtClean="0">
                <a:solidFill>
                  <a:schemeClr val="bg1"/>
                </a:solidFill>
              </a:rPr>
              <a:t>timestamped</a:t>
            </a:r>
            <a:r>
              <a:rPr lang="de-DE" sz="700" i="1" dirty="0" smtClean="0">
                <a:solidFill>
                  <a:schemeClr val="bg1"/>
                </a:solidFill>
              </a:rPr>
              <a:t> </a:t>
            </a:r>
            <a:r>
              <a:rPr lang="de-DE" sz="700" i="1" dirty="0" err="1" smtClean="0">
                <a:solidFill>
                  <a:schemeClr val="bg1"/>
                </a:solidFill>
              </a:rPr>
              <a:t>input</a:t>
            </a:r>
            <a:r>
              <a:rPr lang="de-DE" sz="700" i="1" dirty="0" smtClean="0">
                <a:solidFill>
                  <a:schemeClr val="bg1"/>
                </a:solidFill>
              </a:rPr>
              <a:t> </a:t>
            </a:r>
            <a:r>
              <a:rPr lang="de-DE" sz="700" i="1" dirty="0" err="1" smtClean="0">
                <a:solidFill>
                  <a:schemeClr val="bg1"/>
                </a:solidFill>
              </a:rPr>
              <a:t>values</a:t>
            </a:r>
            <a:endParaRPr lang="en-US" sz="700" i="1" dirty="0">
              <a:solidFill>
                <a:schemeClr val="bg1"/>
              </a:solidFill>
            </a:endParaRPr>
          </a:p>
        </p:txBody>
      </p:sp>
      <p:cxnSp>
        <p:nvCxnSpPr>
          <p:cNvPr id="245" name="Straight Arrow Connector 244"/>
          <p:cNvCxnSpPr/>
          <p:nvPr/>
        </p:nvCxnSpPr>
        <p:spPr>
          <a:xfrm>
            <a:off x="5360206" y="2042132"/>
            <a:ext cx="401603" cy="0"/>
          </a:xfrm>
          <a:prstGeom prst="straightConnector1">
            <a:avLst/>
          </a:prstGeom>
          <a:ln w="28575">
            <a:solidFill>
              <a:schemeClr val="accent1">
                <a:lumMod val="40000"/>
                <a:lumOff val="60000"/>
              </a:schemeClr>
            </a:solidFill>
            <a:tailEnd type="triangl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6" name="Straight Arrow Connector 245"/>
          <p:cNvCxnSpPr/>
          <p:nvPr/>
        </p:nvCxnSpPr>
        <p:spPr>
          <a:xfrm>
            <a:off x="4783116" y="2042132"/>
            <a:ext cx="142875" cy="0"/>
          </a:xfrm>
          <a:prstGeom prst="straightConnector1">
            <a:avLst/>
          </a:prstGeom>
          <a:ln w="28575">
            <a:solidFill>
              <a:schemeClr val="accent1">
                <a:lumMod val="40000"/>
                <a:lumOff val="60000"/>
              </a:schemeClr>
            </a:solidFill>
            <a:tailEnd type="triangl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7" name="Straight Arrow Connector 246"/>
          <p:cNvCxnSpPr/>
          <p:nvPr/>
        </p:nvCxnSpPr>
        <p:spPr>
          <a:xfrm>
            <a:off x="5549873" y="2318262"/>
            <a:ext cx="211936" cy="0"/>
          </a:xfrm>
          <a:prstGeom prst="straightConnector1">
            <a:avLst/>
          </a:prstGeom>
          <a:ln w="28575">
            <a:solidFill>
              <a:schemeClr val="accent1">
                <a:lumMod val="40000"/>
                <a:lumOff val="60000"/>
              </a:schemeClr>
            </a:solidFill>
            <a:tailEnd type="triangl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8" name="Straight Arrow Connector 247"/>
          <p:cNvCxnSpPr/>
          <p:nvPr/>
        </p:nvCxnSpPr>
        <p:spPr>
          <a:xfrm>
            <a:off x="4783116" y="2318262"/>
            <a:ext cx="577090" cy="0"/>
          </a:xfrm>
          <a:prstGeom prst="straightConnector1">
            <a:avLst/>
          </a:prstGeom>
          <a:ln w="28575">
            <a:solidFill>
              <a:schemeClr val="accent1">
                <a:lumMod val="40000"/>
                <a:lumOff val="60000"/>
              </a:schemeClr>
            </a:solidFill>
            <a:tailEnd type="triangl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9" name="Straight Arrow Connector 248"/>
          <p:cNvCxnSpPr/>
          <p:nvPr/>
        </p:nvCxnSpPr>
        <p:spPr>
          <a:xfrm flipH="1">
            <a:off x="4783116" y="1761868"/>
            <a:ext cx="978693" cy="0"/>
          </a:xfrm>
          <a:prstGeom prst="straightConnector1">
            <a:avLst/>
          </a:prstGeom>
          <a:ln w="28575">
            <a:solidFill>
              <a:schemeClr val="accent1">
                <a:lumMod val="40000"/>
                <a:lumOff val="60000"/>
              </a:schemeClr>
            </a:solidFill>
            <a:tailEnd type="triangl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0" name="Straight Arrow Connector 249"/>
          <p:cNvCxnSpPr/>
          <p:nvPr/>
        </p:nvCxnSpPr>
        <p:spPr>
          <a:xfrm flipH="1">
            <a:off x="4782755" y="2765799"/>
            <a:ext cx="978693" cy="0"/>
          </a:xfrm>
          <a:prstGeom prst="straightConnector1">
            <a:avLst/>
          </a:prstGeom>
          <a:ln w="28575">
            <a:solidFill>
              <a:schemeClr val="accent1">
                <a:lumMod val="40000"/>
                <a:lumOff val="60000"/>
              </a:schemeClr>
            </a:solidFill>
            <a:tailEnd type="triangl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1" name="Straight Arrow Connector 250"/>
          <p:cNvCxnSpPr/>
          <p:nvPr/>
        </p:nvCxnSpPr>
        <p:spPr>
          <a:xfrm flipV="1">
            <a:off x="5472125" y="2042132"/>
            <a:ext cx="0" cy="183306"/>
          </a:xfrm>
          <a:prstGeom prst="straightConnector1">
            <a:avLst/>
          </a:prstGeom>
          <a:ln w="28575">
            <a:solidFill>
              <a:schemeClr val="accent1">
                <a:lumMod val="40000"/>
                <a:lumOff val="60000"/>
              </a:schemeClr>
            </a:solidFill>
            <a:prstDash val="sysDot"/>
            <a:tailEnd type="triangl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2" name="Straight Arrow Connector 251"/>
          <p:cNvCxnSpPr/>
          <p:nvPr/>
        </p:nvCxnSpPr>
        <p:spPr>
          <a:xfrm>
            <a:off x="6802416" y="2036442"/>
            <a:ext cx="324000" cy="0"/>
          </a:xfrm>
          <a:prstGeom prst="straightConnector1">
            <a:avLst/>
          </a:prstGeom>
          <a:ln w="28575">
            <a:solidFill>
              <a:srgbClr val="BDD7EE"/>
            </a:solidFill>
            <a:prstDash val="sysDot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3" name="Straight Arrow Connector 252"/>
          <p:cNvCxnSpPr/>
          <p:nvPr/>
        </p:nvCxnSpPr>
        <p:spPr>
          <a:xfrm flipH="1">
            <a:off x="6802416" y="2761036"/>
            <a:ext cx="324000" cy="0"/>
          </a:xfrm>
          <a:prstGeom prst="straightConnector1">
            <a:avLst/>
          </a:prstGeom>
          <a:ln w="28575">
            <a:solidFill>
              <a:srgbClr val="BDD7EE"/>
            </a:solidFill>
            <a:prstDash val="sysDot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4" name="Straight Arrow Connector 253"/>
          <p:cNvCxnSpPr/>
          <p:nvPr/>
        </p:nvCxnSpPr>
        <p:spPr>
          <a:xfrm>
            <a:off x="6802416" y="2318430"/>
            <a:ext cx="324000" cy="0"/>
          </a:xfrm>
          <a:prstGeom prst="straightConnector1">
            <a:avLst/>
          </a:prstGeom>
          <a:ln w="28575">
            <a:solidFill>
              <a:srgbClr val="BDD7EE"/>
            </a:solidFill>
            <a:prstDash val="sysDot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5" name="Straight Arrow Connector 254"/>
          <p:cNvCxnSpPr/>
          <p:nvPr/>
        </p:nvCxnSpPr>
        <p:spPr>
          <a:xfrm>
            <a:off x="6802416" y="1761868"/>
            <a:ext cx="324000" cy="0"/>
          </a:xfrm>
          <a:prstGeom prst="straightConnector1">
            <a:avLst/>
          </a:prstGeom>
          <a:ln w="28575">
            <a:solidFill>
              <a:srgbClr val="BDD7EE"/>
            </a:solidFill>
            <a:prstDash val="sysDot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6" name="Rectangle 255"/>
          <p:cNvSpPr/>
          <p:nvPr/>
        </p:nvSpPr>
        <p:spPr>
          <a:xfrm>
            <a:off x="7432397" y="822787"/>
            <a:ext cx="972000" cy="1620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en-US" sz="900" dirty="0" err="1" smtClean="0"/>
              <a:t>Ctor</a:t>
            </a:r>
            <a:r>
              <a:rPr lang="en-US" sz="900" dirty="0" smtClean="0"/>
              <a:t>: path : string</a:t>
            </a:r>
            <a:endParaRPr lang="en-US" sz="900" dirty="0"/>
          </a:p>
        </p:txBody>
      </p:sp>
      <p:sp>
        <p:nvSpPr>
          <p:cNvPr id="257" name="Rectangle 256"/>
          <p:cNvSpPr/>
          <p:nvPr/>
        </p:nvSpPr>
        <p:spPr>
          <a:xfrm>
            <a:off x="7436792" y="1143880"/>
            <a:ext cx="972000" cy="1620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en-US" sz="900" dirty="0" smtClean="0"/>
              <a:t>… </a:t>
            </a:r>
            <a:r>
              <a:rPr lang="en-US" sz="900" dirty="0" err="1" smtClean="0"/>
              <a:t>create_dllfmu</a:t>
            </a:r>
            <a:r>
              <a:rPr lang="en-US" sz="900" dirty="0" smtClean="0"/>
              <a:t> …</a:t>
            </a:r>
            <a:endParaRPr lang="en-US" sz="900" dirty="0"/>
          </a:p>
        </p:txBody>
      </p:sp>
      <p:sp>
        <p:nvSpPr>
          <p:cNvPr id="258" name="Down Arrow 257"/>
          <p:cNvSpPr/>
          <p:nvPr/>
        </p:nvSpPr>
        <p:spPr>
          <a:xfrm>
            <a:off x="7774471" y="1336424"/>
            <a:ext cx="290513" cy="100012"/>
          </a:xfrm>
          <a:prstGeom prst="downArrow">
            <a:avLst/>
          </a:prstGeom>
          <a:solidFill>
            <a:srgbClr val="BDD7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9" name="Down Arrow 258"/>
          <p:cNvSpPr/>
          <p:nvPr/>
        </p:nvSpPr>
        <p:spPr>
          <a:xfrm>
            <a:off x="7774471" y="1014327"/>
            <a:ext cx="290513" cy="100012"/>
          </a:xfrm>
          <a:prstGeom prst="downArrow">
            <a:avLst/>
          </a:prstGeom>
          <a:solidFill>
            <a:srgbClr val="BDD7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7" name="Down Arrow 216"/>
          <p:cNvSpPr/>
          <p:nvPr/>
        </p:nvSpPr>
        <p:spPr>
          <a:xfrm>
            <a:off x="7774470" y="705706"/>
            <a:ext cx="290513" cy="100012"/>
          </a:xfrm>
          <a:prstGeom prst="downArrow">
            <a:avLst/>
          </a:prstGeom>
          <a:solidFill>
            <a:srgbClr val="C5E0B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9" name="TextBox 218"/>
          <p:cNvSpPr txBox="1"/>
          <p:nvPr/>
        </p:nvSpPr>
        <p:spPr>
          <a:xfrm>
            <a:off x="7528431" y="547850"/>
            <a:ext cx="782587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700" dirty="0" smtClean="0">
                <a:solidFill>
                  <a:schemeClr val="bg1"/>
                </a:solidFill>
              </a:rPr>
              <a:t>Path </a:t>
            </a:r>
            <a:r>
              <a:rPr lang="de-DE" sz="700" dirty="0" err="1" smtClean="0">
                <a:solidFill>
                  <a:schemeClr val="bg1"/>
                </a:solidFill>
              </a:rPr>
              <a:t>to</a:t>
            </a:r>
            <a:r>
              <a:rPr lang="de-DE" sz="700" dirty="0" smtClean="0">
                <a:solidFill>
                  <a:schemeClr val="bg1"/>
                </a:solidFill>
              </a:rPr>
              <a:t> FMU </a:t>
            </a:r>
            <a:r>
              <a:rPr lang="de-DE" sz="700" dirty="0" err="1" smtClean="0">
                <a:solidFill>
                  <a:schemeClr val="bg1"/>
                </a:solidFill>
              </a:rPr>
              <a:t>file</a:t>
            </a:r>
            <a:endParaRPr lang="en-US" sz="700" dirty="0">
              <a:solidFill>
                <a:schemeClr val="bg1"/>
              </a:solidFill>
            </a:endParaRPr>
          </a:p>
        </p:txBody>
      </p:sp>
      <p:sp>
        <p:nvSpPr>
          <p:cNvPr id="172" name="Rectangle 171"/>
          <p:cNvSpPr/>
          <p:nvPr/>
        </p:nvSpPr>
        <p:spPr>
          <a:xfrm>
            <a:off x="7432397" y="3867000"/>
            <a:ext cx="972000" cy="1620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en-US" sz="900" dirty="0" err="1" smtClean="0"/>
              <a:t>Param</a:t>
            </a:r>
            <a:r>
              <a:rPr lang="en-US" sz="900" dirty="0" smtClean="0"/>
              <a:t>: _</a:t>
            </a:r>
            <a:r>
              <a:rPr lang="en-US" sz="900" dirty="0" err="1" smtClean="0"/>
              <a:t>fmu_path</a:t>
            </a:r>
            <a:endParaRPr lang="en-US" sz="900" dirty="0"/>
          </a:p>
        </p:txBody>
      </p:sp>
      <p:sp>
        <p:nvSpPr>
          <p:cNvPr id="174" name="Down Arrow 173"/>
          <p:cNvSpPr/>
          <p:nvPr/>
        </p:nvSpPr>
        <p:spPr>
          <a:xfrm>
            <a:off x="7774470" y="4046068"/>
            <a:ext cx="290513" cy="100012"/>
          </a:xfrm>
          <a:prstGeom prst="downArrow">
            <a:avLst/>
          </a:prstGeom>
          <a:solidFill>
            <a:srgbClr val="BDD7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359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116</Words>
  <Application>Microsoft Office PowerPoint</Application>
  <PresentationFormat>Widescreen</PresentationFormat>
  <Paragraphs>66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>BOSCH Group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Ralph Lange</dc:creator>
  <cp:lastModifiedBy>Ralph Lange</cp:lastModifiedBy>
  <cp:revision>66</cp:revision>
  <dcterms:created xsi:type="dcterms:W3CDTF">2018-03-26T12:11:10Z</dcterms:created>
  <dcterms:modified xsi:type="dcterms:W3CDTF">2018-09-27T07:41:21Z</dcterms:modified>
</cp:coreProperties>
</file>